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139CFCD-611B-86B9-579E-47C06F523BC9}" name="Hao Chen" initials="HC" userId="S::HaoChen@boisestate.edu::6455e1d0-773f-4a97-9b49-bd4d34f0d09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4616"/>
    <a:srgbClr val="0033A0"/>
    <a:srgbClr val="3F4444"/>
    <a:srgbClr val="D64309"/>
    <a:srgbClr val="CAC8C8"/>
    <a:srgbClr val="F26528"/>
    <a:srgbClr val="005D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p:scale>
          <a:sx n="20" d="100"/>
          <a:sy n="20" d="100"/>
        </p:scale>
        <p:origin x="1452"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image" Target="../media/image2.emf"/></Relationships>
</file>

<file path=ppt/media/image1.png>
</file>

<file path=ppt/media/image10.png>
</file>

<file path=ppt/media/image11.svg>
</file>

<file path=ppt/media/image12.png>
</file>

<file path=ppt/media/image13.svg>
</file>

<file path=ppt/media/image14.png>
</file>

<file path=ppt/media/image15.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descr="decorative">
            <a:extLst>
              <a:ext uri="{FF2B5EF4-FFF2-40B4-BE49-F238E27FC236}">
                <a16:creationId xmlns:a16="http://schemas.microsoft.com/office/drawing/2014/main" id="{8EBD3778-F6A8-CB4A-B267-666439430497}"/>
              </a:ext>
            </a:extLst>
          </p:cNvPr>
          <p:cNvSpPr/>
          <p:nvPr userDrawn="1"/>
        </p:nvSpPr>
        <p:spPr>
          <a:xfrm>
            <a:off x="0" y="675640"/>
            <a:ext cx="30175200" cy="3291840"/>
          </a:xfrm>
          <a:prstGeom prst="rect">
            <a:avLst/>
          </a:prstGeom>
          <a:solidFill>
            <a:srgbClr val="0033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descr="background">
            <a:extLst>
              <a:ext uri="{FF2B5EF4-FFF2-40B4-BE49-F238E27FC236}">
                <a16:creationId xmlns:a16="http://schemas.microsoft.com/office/drawing/2014/main" id="{BBC97F41-1ED1-BBF8-4AC3-1C53B3E27E56}"/>
              </a:ext>
            </a:extLst>
          </p:cNvPr>
          <p:cNvSpPr/>
          <p:nvPr userDrawn="1"/>
        </p:nvSpPr>
        <p:spPr>
          <a:xfrm>
            <a:off x="0" y="3418840"/>
            <a:ext cx="26883360" cy="1828800"/>
          </a:xfrm>
          <a:prstGeom prst="rect">
            <a:avLst/>
          </a:prstGeom>
          <a:solidFill>
            <a:srgbClr val="FA4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descr="decorative">
            <a:extLst>
              <a:ext uri="{FF2B5EF4-FFF2-40B4-BE49-F238E27FC236}">
                <a16:creationId xmlns:a16="http://schemas.microsoft.com/office/drawing/2014/main" id="{856347FD-E688-2EB3-A4D5-4B0D35556056}"/>
              </a:ext>
            </a:extLst>
          </p:cNvPr>
          <p:cNvSpPr/>
          <p:nvPr userDrawn="1"/>
        </p:nvSpPr>
        <p:spPr>
          <a:xfrm>
            <a:off x="11430000" y="6162040"/>
            <a:ext cx="32461200" cy="1828800"/>
          </a:xfrm>
          <a:prstGeom prst="rect">
            <a:avLst/>
          </a:prstGeom>
          <a:solidFill>
            <a:srgbClr val="FA4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descr="decorative">
            <a:extLst>
              <a:ext uri="{FF2B5EF4-FFF2-40B4-BE49-F238E27FC236}">
                <a16:creationId xmlns:a16="http://schemas.microsoft.com/office/drawing/2014/main" id="{F332D52A-F390-62C3-1FD4-0572A66DA635}"/>
              </a:ext>
            </a:extLst>
          </p:cNvPr>
          <p:cNvSpPr/>
          <p:nvPr userDrawn="1"/>
        </p:nvSpPr>
        <p:spPr>
          <a:xfrm>
            <a:off x="0" y="31089600"/>
            <a:ext cx="43891200" cy="1828800"/>
          </a:xfrm>
          <a:prstGeom prst="rect">
            <a:avLst/>
          </a:prstGeom>
          <a:solidFill>
            <a:srgbClr val="0033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close up of a sign&#10;&#10;Description automatically generated">
            <a:extLst>
              <a:ext uri="{FF2B5EF4-FFF2-40B4-BE49-F238E27FC236}">
                <a16:creationId xmlns:a16="http://schemas.microsoft.com/office/drawing/2014/main" id="{6362A17D-327E-6AAF-6C67-9BF9EBD68E60}"/>
              </a:ext>
            </a:extLst>
          </p:cNvPr>
          <p:cNvPicPr>
            <a:picLocks noChangeAspect="1"/>
          </p:cNvPicPr>
          <p:nvPr userDrawn="1"/>
        </p:nvPicPr>
        <p:blipFill>
          <a:blip r:embed="rId2"/>
          <a:stretch>
            <a:fillRect/>
          </a:stretch>
        </p:blipFill>
        <p:spPr>
          <a:xfrm>
            <a:off x="33277701" y="1085159"/>
            <a:ext cx="7791365" cy="306932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dirty="0"/>
              <a:t>Drag picture to placeholder or click icon to add</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2888591D-9DAC-1644-8004-080834D9042D}" type="datetimeFigureOut">
              <a:rPr lang="en-US" smtClean="0"/>
              <a:t>4/9/2024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7868ED4-3FD4-8841-94C5-9AB84F068F2C}"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2888591D-9DAC-1644-8004-080834D9042D}" type="datetimeFigureOut">
              <a:rPr lang="en-US" smtClean="0"/>
              <a:t>4/9/2024</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D7868ED4-3FD4-8841-94C5-9AB84F068F2C}" type="slidenum">
              <a:rPr lang="en-US" smtClean="0"/>
              <a:t>‹#›</a:t>
            </a:fld>
            <a:endParaRPr lang="en-US" dirty="0"/>
          </a:p>
        </p:txBody>
      </p:sp>
    </p:spTree>
    <p:extLst>
      <p:ext uri="{BB962C8B-B14F-4D97-AF65-F5344CB8AC3E}">
        <p14:creationId xmlns:p14="http://schemas.microsoft.com/office/powerpoint/2010/main" val="8356113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18" Type="http://schemas.openxmlformats.org/officeDocument/2006/relationships/image" Target="../media/image15.svg"/><Relationship Id="rId3" Type="http://schemas.openxmlformats.org/officeDocument/2006/relationships/package" Target="../embeddings/Microsoft_Visio_Drawing.vsdx"/><Relationship Id="rId7" Type="http://schemas.openxmlformats.org/officeDocument/2006/relationships/image" Target="../media/image6.png"/><Relationship Id="rId12" Type="http://schemas.openxmlformats.org/officeDocument/2006/relationships/image" Target="../media/image11.svg"/><Relationship Id="rId17" Type="http://schemas.openxmlformats.org/officeDocument/2006/relationships/image" Target="../media/image14.png"/><Relationship Id="rId2" Type="http://schemas.openxmlformats.org/officeDocument/2006/relationships/slideLayout" Target="../slideLayouts/slideLayout1.xml"/><Relationship Id="rId16" Type="http://schemas.openxmlformats.org/officeDocument/2006/relationships/image" Target="../media/image3.emf"/><Relationship Id="rId1" Type="http://schemas.openxmlformats.org/officeDocument/2006/relationships/vmlDrawing" Target="../drawings/vmlDrawing1.v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package" Target="../embeddings/Microsoft_Visio_Drawing1.vsdx"/><Relationship Id="rId10" Type="http://schemas.openxmlformats.org/officeDocument/2006/relationships/image" Target="../media/image9.svg"/><Relationship Id="rId4" Type="http://schemas.openxmlformats.org/officeDocument/2006/relationships/image" Target="../media/image2.emf"/><Relationship Id="rId9" Type="http://schemas.openxmlformats.org/officeDocument/2006/relationships/image" Target="../media/image8.png"/><Relationship Id="rId1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232820" y="6518139"/>
            <a:ext cx="9546336" cy="10551928"/>
          </a:xfrm>
          <a:prstGeom prst="rect">
            <a:avLst/>
          </a:prstGeom>
          <a:noFill/>
        </p:spPr>
        <p:txBody>
          <a:bodyPr wrap="square" rtlCol="0">
            <a:spAutoFit/>
          </a:bodyPr>
          <a:lstStyle/>
          <a:p>
            <a:pPr marL="0" marR="0" lvl="0" indent="0" algn="just" rtl="0">
              <a:lnSpc>
                <a:spcPct val="150000"/>
              </a:lnSpc>
              <a:spcBef>
                <a:spcPts val="0"/>
              </a:spcBef>
              <a:spcAft>
                <a:spcPts val="0"/>
              </a:spcAft>
              <a:buClr>
                <a:srgbClr val="000000"/>
              </a:buClr>
              <a:buSzPts val="2400"/>
              <a:buFont typeface="Arial"/>
              <a:buNone/>
            </a:pPr>
            <a:r>
              <a:rPr lang="en-US" sz="2400" b="0" i="0" dirty="0">
                <a:solidFill>
                  <a:srgbClr val="0D0D0D"/>
                </a:solidFill>
                <a:effectLst/>
                <a:latin typeface="Times New Roman" panose="02020603050405020304" pitchFamily="18" charset="0"/>
                <a:cs typeface="Times New Roman" panose="02020603050405020304" pitchFamily="18" charset="0"/>
              </a:rPr>
              <a:t>Our research focuses on collaborative efforts to train machine learning models without the need to centralize raw data. This approach not only reduces the computational burden on central processors but also bolsters data privacy. Due to iterative information exchange across wireless channels, it’s an urgent need for communication-efficient distributed learning algorithms that aim to cut down communication costs while still achieving robust learning and optimization outcomes​.</a:t>
            </a:r>
          </a:p>
          <a:p>
            <a:pPr marL="0" marR="0" lvl="0" indent="0" algn="just" rtl="0">
              <a:lnSpc>
                <a:spcPct val="150000"/>
              </a:lnSpc>
              <a:spcBef>
                <a:spcPts val="0"/>
              </a:spcBef>
              <a:spcAft>
                <a:spcPts val="0"/>
              </a:spcAft>
              <a:buClr>
                <a:srgbClr val="000000"/>
              </a:buClr>
              <a:buSzPts val="2400"/>
              <a:buFont typeface="Arial"/>
              <a:buNone/>
            </a:pPr>
            <a:r>
              <a:rPr lang="en-US" sz="2400" b="1" i="0" dirty="0">
                <a:solidFill>
                  <a:srgbClr val="0D0D0D"/>
                </a:solidFill>
                <a:effectLst/>
                <a:latin typeface="Times New Roman" panose="02020603050405020304" pitchFamily="18" charset="0"/>
                <a:cs typeface="Times New Roman" panose="02020603050405020304" pitchFamily="18" charset="0"/>
              </a:rPr>
              <a:t>Background and Preliminaries</a:t>
            </a:r>
            <a:r>
              <a:rPr lang="en-US" sz="2400" i="0" dirty="0">
                <a:solidFill>
                  <a:srgbClr val="0D0D0D"/>
                </a:solidFill>
                <a:effectLst/>
                <a:latin typeface="Times New Roman" panose="02020603050405020304" pitchFamily="18" charset="0"/>
                <a:cs typeface="Times New Roman" panose="02020603050405020304" pitchFamily="18" charset="0"/>
              </a:rPr>
              <a:t>:</a:t>
            </a:r>
            <a:r>
              <a:rPr lang="en-US" sz="2400" b="1" i="0" dirty="0">
                <a:solidFill>
                  <a:srgbClr val="0D0D0D"/>
                </a:solidFill>
                <a:effectLst/>
                <a:latin typeface="Times New Roman" panose="02020603050405020304" pitchFamily="18" charset="0"/>
                <a:cs typeface="Times New Roman" panose="02020603050405020304" pitchFamily="18" charset="0"/>
              </a:rPr>
              <a:t> </a:t>
            </a:r>
            <a:r>
              <a:rPr lang="en-US" sz="2400" b="0" i="0" dirty="0">
                <a:solidFill>
                  <a:srgbClr val="0D0D0D"/>
                </a:solidFill>
                <a:effectLst/>
                <a:latin typeface="Times New Roman" panose="02020603050405020304" pitchFamily="18" charset="0"/>
                <a:cs typeface="Times New Roman" panose="02020603050405020304" pitchFamily="18" charset="0"/>
              </a:rPr>
              <a:t>The framework and architecture of distributed learning systems, highlighting the role of intelligent agents and central processors.</a:t>
            </a:r>
          </a:p>
          <a:p>
            <a:pPr marL="0" marR="0" lvl="0" indent="0" algn="just" rtl="0">
              <a:lnSpc>
                <a:spcPct val="150000"/>
              </a:lnSpc>
              <a:spcBef>
                <a:spcPts val="0"/>
              </a:spcBef>
              <a:spcAft>
                <a:spcPts val="0"/>
              </a:spcAft>
              <a:buClr>
                <a:srgbClr val="000000"/>
              </a:buClr>
              <a:buSzPts val="2400"/>
              <a:buFont typeface="Arial"/>
              <a:buNone/>
            </a:pPr>
            <a:r>
              <a:rPr lang="en-US" sz="2400" b="1" i="0" dirty="0">
                <a:solidFill>
                  <a:srgbClr val="0D0D0D"/>
                </a:solidFill>
                <a:effectLst/>
                <a:latin typeface="Times New Roman" panose="02020603050405020304" pitchFamily="18" charset="0"/>
                <a:cs typeface="Times New Roman" panose="02020603050405020304" pitchFamily="18" charset="0"/>
              </a:rPr>
              <a:t>Challenges in Communication</a:t>
            </a:r>
            <a:r>
              <a:rPr lang="en-US" sz="2400" dirty="0">
                <a:solidFill>
                  <a:srgbClr val="0D0D0D"/>
                </a:solidFill>
                <a:latin typeface="Times New Roman" panose="02020603050405020304" pitchFamily="18" charset="0"/>
                <a:cs typeface="Times New Roman" panose="02020603050405020304" pitchFamily="18" charset="0"/>
              </a:rPr>
              <a:t>: </a:t>
            </a:r>
            <a:r>
              <a:rPr lang="en-US" sz="2400" b="0" i="0" dirty="0">
                <a:solidFill>
                  <a:srgbClr val="0D0D0D"/>
                </a:solidFill>
                <a:effectLst/>
                <a:latin typeface="Times New Roman" panose="02020603050405020304" pitchFamily="18" charset="0"/>
                <a:cs typeface="Times New Roman" panose="02020603050405020304" pitchFamily="18" charset="0"/>
              </a:rPr>
              <a:t>High communication requirements for iterative information exchange;</a:t>
            </a:r>
            <a:r>
              <a:rPr lang="en-US" sz="2400" dirty="0">
                <a:solidFill>
                  <a:srgbClr val="0D0D0D"/>
                </a:solidFill>
                <a:latin typeface="Times New Roman" panose="02020603050405020304" pitchFamily="18" charset="0"/>
                <a:cs typeface="Times New Roman" panose="02020603050405020304" pitchFamily="18" charset="0"/>
              </a:rPr>
              <a:t> </a:t>
            </a:r>
            <a:r>
              <a:rPr lang="en-US" sz="2400" b="0" i="0" dirty="0">
                <a:solidFill>
                  <a:srgbClr val="0D0D0D"/>
                </a:solidFill>
                <a:effectLst/>
                <a:latin typeface="Times New Roman" panose="02020603050405020304" pitchFamily="18" charset="0"/>
                <a:cs typeface="Times New Roman" panose="02020603050405020304" pitchFamily="18" charset="0"/>
              </a:rPr>
              <a:t>limitations imposed by energy and bandwidth resources</a:t>
            </a:r>
          </a:p>
          <a:p>
            <a:pPr marL="0" marR="0" lvl="0" indent="0" algn="just" rtl="0">
              <a:lnSpc>
                <a:spcPct val="150000"/>
              </a:lnSpc>
              <a:spcBef>
                <a:spcPts val="0"/>
              </a:spcBef>
              <a:spcAft>
                <a:spcPts val="0"/>
              </a:spcAft>
              <a:buClr>
                <a:srgbClr val="000000"/>
              </a:buClr>
              <a:buSzPts val="2400"/>
              <a:buFont typeface="Arial"/>
              <a:buNone/>
            </a:pPr>
            <a:r>
              <a:rPr lang="en-US" sz="2400" b="1" u="none" strike="noStrike" cap="none" dirty="0">
                <a:solidFill>
                  <a:srgbClr val="0D0D0D"/>
                </a:solidFill>
                <a:latin typeface="Times New Roman" panose="02020603050405020304" pitchFamily="18" charset="0"/>
                <a:cs typeface="Times New Roman" panose="02020603050405020304" pitchFamily="18" charset="0"/>
                <a:sym typeface="Arial"/>
              </a:rPr>
              <a:t>Methods to Deal with the Challenges</a:t>
            </a:r>
            <a:r>
              <a:rPr lang="en-US" sz="2400" u="none" strike="noStrike" cap="none" dirty="0">
                <a:solidFill>
                  <a:srgbClr val="0D0D0D"/>
                </a:solidFill>
                <a:latin typeface="Times New Roman" panose="02020603050405020304" pitchFamily="18" charset="0"/>
                <a:cs typeface="Times New Roman" panose="02020603050405020304" pitchFamily="18" charset="0"/>
                <a:sym typeface="Arial"/>
              </a:rPr>
              <a:t>: </a:t>
            </a:r>
            <a:r>
              <a:rPr lang="en-US" sz="2400" i="0" dirty="0">
                <a:solidFill>
                  <a:srgbClr val="0D0D0D"/>
                </a:solidFill>
                <a:effectLst/>
                <a:latin typeface="Times New Roman" panose="02020603050405020304" pitchFamily="18" charset="0"/>
                <a:cs typeface="Times New Roman" panose="02020603050405020304" pitchFamily="18" charset="0"/>
              </a:rPr>
              <a:t>Communication-Efficient Strategies: Efficient Strategies with </a:t>
            </a:r>
            <a:r>
              <a:rPr lang="en-US" sz="2400" i="0" dirty="0">
                <a:solidFill>
                  <a:srgbClr val="00B0F0"/>
                </a:solidFill>
                <a:effectLst/>
                <a:latin typeface="Times New Roman" panose="02020603050405020304" pitchFamily="18" charset="0"/>
                <a:cs typeface="Times New Roman" panose="02020603050405020304" pitchFamily="18" charset="0"/>
              </a:rPr>
              <a:t>Machine (Deep) (Reinforcement) Learning Models</a:t>
            </a:r>
          </a:p>
          <a:p>
            <a:pPr algn="just">
              <a:lnSpc>
                <a:spcPct val="150000"/>
              </a:lnSpc>
            </a:pPr>
            <a:r>
              <a:rPr lang="en-US" sz="2400" b="1" i="0" dirty="0">
                <a:solidFill>
                  <a:srgbClr val="0D0D0D"/>
                </a:solidFill>
                <a:effectLst/>
                <a:latin typeface="Times New Roman" panose="02020603050405020304" pitchFamily="18" charset="0"/>
                <a:cs typeface="Times New Roman" panose="02020603050405020304" pitchFamily="18" charset="0"/>
              </a:rPr>
              <a:t>Research goal</a:t>
            </a:r>
            <a:r>
              <a:rPr lang="en-US" sz="2400" b="1" dirty="0">
                <a:solidFill>
                  <a:srgbClr val="0D0D0D"/>
                </a:solidFill>
                <a:latin typeface="Times New Roman" panose="02020603050405020304" pitchFamily="18" charset="0"/>
                <a:cs typeface="Times New Roman" panose="02020603050405020304" pitchFamily="18" charset="0"/>
              </a:rPr>
              <a:t>: </a:t>
            </a:r>
            <a:r>
              <a:rPr lang="en-US" sz="2400" dirty="0">
                <a:solidFill>
                  <a:srgbClr val="0D0D0D"/>
                </a:solidFill>
                <a:latin typeface="Times New Roman" panose="02020603050405020304" pitchFamily="18" charset="0"/>
                <a:cs typeface="Times New Roman" panose="02020603050405020304" pitchFamily="18" charset="0"/>
              </a:rPr>
              <a:t>A</a:t>
            </a:r>
            <a:r>
              <a:rPr lang="en-US" sz="2400" i="0" u="none" strike="noStrike" baseline="0" dirty="0">
                <a:latin typeface="Times New Roman" panose="02020603050405020304" pitchFamily="18" charset="0"/>
                <a:cs typeface="Times New Roman" panose="02020603050405020304" pitchFamily="18" charset="0"/>
              </a:rPr>
              <a:t>dvanced power control to manage the interference and enhance the sum-rate of the whole network </a:t>
            </a:r>
            <a:r>
              <a:rPr lang="en-US" sz="2400" dirty="0">
                <a:latin typeface="Times New Roman" panose="02020603050405020304" pitchFamily="18" charset="0"/>
                <a:cs typeface="Times New Roman" panose="02020603050405020304" pitchFamily="18" charset="0"/>
              </a:rPr>
              <a:t>with </a:t>
            </a:r>
            <a:r>
              <a:rPr lang="en-US" sz="2400" i="0" u="none" strike="noStrike" baseline="0" dirty="0">
                <a:latin typeface="Times New Roman" panose="02020603050405020304" pitchFamily="18" charset="0"/>
                <a:cs typeface="Times New Roman" panose="02020603050405020304" pitchFamily="18" charset="0"/>
              </a:rPr>
              <a:t>deep reinforcement learning (DRL) with </a:t>
            </a:r>
            <a:r>
              <a:rPr lang="en-US" sz="2400" i="0" u="none" strike="noStrike" baseline="0" dirty="0">
                <a:solidFill>
                  <a:srgbClr val="00B0F0"/>
                </a:solidFill>
                <a:latin typeface="Times New Roman" panose="02020603050405020304" pitchFamily="18" charset="0"/>
                <a:cs typeface="Times New Roman" panose="02020603050405020304" pitchFamily="18" charset="0"/>
              </a:rPr>
              <a:t>centralized-training-distributed-execution</a:t>
            </a:r>
            <a:endParaRPr lang="en-US" sz="2400" i="0" u="none" strike="noStrike" cap="none" dirty="0">
              <a:solidFill>
                <a:srgbClr val="00B0F0"/>
              </a:solidFill>
              <a:latin typeface="Times New Roman" panose="02020603050405020304" pitchFamily="18" charset="0"/>
              <a:cs typeface="Times New Roman" panose="02020603050405020304" pitchFamily="18" charset="0"/>
              <a:sym typeface="Arial"/>
            </a:endParaRPr>
          </a:p>
        </p:txBody>
      </p:sp>
      <p:sp>
        <p:nvSpPr>
          <p:cNvPr id="10" name="TextBox 9"/>
          <p:cNvSpPr txBox="1"/>
          <p:nvPr/>
        </p:nvSpPr>
        <p:spPr>
          <a:xfrm>
            <a:off x="2695384" y="5469070"/>
            <a:ext cx="4361002" cy="1015663"/>
          </a:xfrm>
          <a:prstGeom prst="rect">
            <a:avLst/>
          </a:prstGeom>
          <a:noFill/>
        </p:spPr>
        <p:txBody>
          <a:bodyPr wrap="none" rtlCol="0">
            <a:spAutoFit/>
          </a:bodyPr>
          <a:lstStyle/>
          <a:p>
            <a:pPr algn="ctr"/>
            <a:r>
              <a:rPr lang="en-US" sz="6000" b="1" dirty="0">
                <a:solidFill>
                  <a:srgbClr val="FA4616"/>
                </a:solidFill>
                <a:latin typeface="Times New Roman" panose="02020603050405020304" pitchFamily="18" charset="0"/>
                <a:ea typeface="Tahoma" panose="020B0604030504040204" pitchFamily="34" charset="0"/>
                <a:cs typeface="Times New Roman" panose="02020603050405020304" pitchFamily="18" charset="0"/>
              </a:rPr>
              <a:t>Introduction</a:t>
            </a:r>
          </a:p>
        </p:txBody>
      </p:sp>
      <p:sp>
        <p:nvSpPr>
          <p:cNvPr id="14" name="TextBox 13"/>
          <p:cNvSpPr txBox="1"/>
          <p:nvPr/>
        </p:nvSpPr>
        <p:spPr>
          <a:xfrm>
            <a:off x="2751919" y="1387386"/>
            <a:ext cx="25079301" cy="1569660"/>
          </a:xfrm>
          <a:prstGeom prst="rect">
            <a:avLst/>
          </a:prstGeom>
          <a:noFill/>
        </p:spPr>
        <p:txBody>
          <a:bodyPr wrap="square" rtlCol="0">
            <a:spAutoFit/>
          </a:bodyPr>
          <a:lstStyle/>
          <a:p>
            <a:pPr algn="ctr"/>
            <a:r>
              <a:rPr lang="en-US" sz="9600" b="1" i="0" u="none" strike="noStrike" baseline="0" dirty="0">
                <a:solidFill>
                  <a:schemeClr val="bg1"/>
                </a:solidFill>
                <a:latin typeface="Times New Roman" panose="02020603050405020304" pitchFamily="18" charset="0"/>
                <a:cs typeface="Times New Roman" panose="02020603050405020304" pitchFamily="18" charset="0"/>
              </a:rPr>
              <a:t>Communication-Efficient Distributed Learning</a:t>
            </a:r>
            <a:endParaRPr lang="en-US" sz="8000" b="1" i="0" u="none" strike="noStrike" cap="none" dirty="0">
              <a:solidFill>
                <a:schemeClr val="bg1"/>
              </a:solidFill>
              <a:latin typeface="Times New Roman" panose="02020603050405020304" pitchFamily="18" charset="0"/>
              <a:cs typeface="Times New Roman" panose="02020603050405020304" pitchFamily="18" charset="0"/>
              <a:sym typeface="Arial"/>
            </a:endParaRPr>
          </a:p>
        </p:txBody>
      </p:sp>
      <p:sp>
        <p:nvSpPr>
          <p:cNvPr id="15" name="TextBox 14"/>
          <p:cNvSpPr txBox="1"/>
          <p:nvPr/>
        </p:nvSpPr>
        <p:spPr>
          <a:xfrm>
            <a:off x="12232188" y="6484733"/>
            <a:ext cx="28876238" cy="1200329"/>
          </a:xfrm>
          <a:prstGeom prst="rect">
            <a:avLst/>
          </a:prstGeom>
          <a:noFill/>
        </p:spPr>
        <p:txBody>
          <a:bodyPr wrap="none" rtlCol="0">
            <a:spAutoFit/>
          </a:bodyPr>
          <a:lstStyle/>
          <a:p>
            <a:r>
              <a:rPr lang="en-US" sz="7200" b="1" dirty="0">
                <a:solidFill>
                  <a:schemeClr val="bg1"/>
                </a:solidFill>
                <a:latin typeface="Arial" charset="0"/>
                <a:ea typeface="Arial" charset="0"/>
                <a:cs typeface="Arial" charset="0"/>
              </a:rPr>
              <a:t>Different Learning Paradigms are Combined to Achieve Efficiency</a:t>
            </a:r>
          </a:p>
        </p:txBody>
      </p:sp>
      <p:sp>
        <p:nvSpPr>
          <p:cNvPr id="19" name="TextBox 18" descr="decorative"/>
          <p:cNvSpPr txBox="1"/>
          <p:nvPr/>
        </p:nvSpPr>
        <p:spPr>
          <a:xfrm>
            <a:off x="411585" y="3608097"/>
            <a:ext cx="26134910" cy="2308324"/>
          </a:xfrm>
          <a:prstGeom prst="rect">
            <a:avLst/>
          </a:prstGeom>
          <a:noFill/>
        </p:spPr>
        <p:txBody>
          <a:bodyPr wrap="square" rtlCol="0">
            <a:spAutoFit/>
          </a:bodyPr>
          <a:lstStyle/>
          <a:p>
            <a:pPr marL="0" marR="0" lvl="0" indent="0" algn="ctr" rtl="0">
              <a:lnSpc>
                <a:spcPct val="100000"/>
              </a:lnSpc>
              <a:spcBef>
                <a:spcPts val="0"/>
              </a:spcBef>
              <a:spcAft>
                <a:spcPts val="0"/>
              </a:spcAft>
              <a:buClr>
                <a:srgbClr val="000000"/>
              </a:buClr>
              <a:buSzPts val="3000"/>
              <a:buFont typeface="Arial"/>
              <a:buNone/>
            </a:pPr>
            <a:r>
              <a:rPr lang="en-US" sz="3600" b="1" i="0" u="none" strike="noStrike" cap="none" dirty="0">
                <a:solidFill>
                  <a:schemeClr val="bg1"/>
                </a:solidFill>
                <a:latin typeface="Times New Roman" panose="02020603050405020304" pitchFamily="18" charset="0"/>
                <a:cs typeface="Times New Roman" panose="02020603050405020304" pitchFamily="18" charset="0"/>
                <a:sym typeface="Arial"/>
              </a:rPr>
              <a:t>Zavareh Bozorgasl and Hao Chen</a:t>
            </a:r>
            <a:endParaRPr lang="en-US" sz="3000" b="1" dirty="0">
              <a:solidFill>
                <a:schemeClr val="bg1"/>
              </a:solidFill>
              <a:latin typeface="Times New Roman" panose="02020603050405020304" pitchFamily="18" charset="0"/>
              <a:cs typeface="Times New Roman" panose="02020603050405020304" pitchFamily="18" charset="0"/>
              <a:sym typeface="Arial"/>
            </a:endParaRPr>
          </a:p>
          <a:p>
            <a:pPr marL="0" marR="0" lvl="0" indent="0" algn="ctr" rtl="0">
              <a:lnSpc>
                <a:spcPct val="100000"/>
              </a:lnSpc>
              <a:spcBef>
                <a:spcPts val="0"/>
              </a:spcBef>
              <a:spcAft>
                <a:spcPts val="0"/>
              </a:spcAft>
              <a:buClr>
                <a:srgbClr val="000000"/>
              </a:buClr>
              <a:buSzPts val="3000"/>
              <a:buFont typeface="Arial"/>
              <a:buNone/>
            </a:pPr>
            <a:r>
              <a:rPr lang="en-US" sz="3000" b="1" i="1" u="none" strike="noStrike" cap="none" dirty="0">
                <a:solidFill>
                  <a:schemeClr val="bg1"/>
                </a:solidFill>
                <a:latin typeface="Times New Roman" panose="02020603050405020304" pitchFamily="18" charset="0"/>
                <a:cs typeface="Times New Roman" panose="02020603050405020304" pitchFamily="18" charset="0"/>
                <a:sym typeface="Arial"/>
              </a:rPr>
              <a:t>Department of Electrical and Computer Engineering</a:t>
            </a:r>
          </a:p>
          <a:p>
            <a:pPr marL="0" marR="0" lvl="0" indent="0" algn="ctr" rtl="0">
              <a:lnSpc>
                <a:spcPct val="100000"/>
              </a:lnSpc>
              <a:spcBef>
                <a:spcPts val="0"/>
              </a:spcBef>
              <a:spcAft>
                <a:spcPts val="0"/>
              </a:spcAft>
              <a:buClr>
                <a:srgbClr val="000000"/>
              </a:buClr>
              <a:buSzPts val="3000"/>
              <a:buFont typeface="Arial"/>
              <a:buNone/>
            </a:pPr>
            <a:r>
              <a:rPr lang="en-US" sz="2400" b="1" dirty="0">
                <a:solidFill>
                  <a:schemeClr val="bg1"/>
                </a:solidFill>
                <a:latin typeface="Times New Roman" panose="02020603050405020304" pitchFamily="18" charset="0"/>
                <a:cs typeface="Times New Roman" panose="02020603050405020304" pitchFamily="18" charset="0"/>
                <a:sym typeface="Arial"/>
              </a:rPr>
              <a:t>zavarehbozorgasl@u.boisestate.edu, haochen@boisestate.edu</a:t>
            </a:r>
            <a:endParaRPr lang="en-US" sz="2400" b="1" i="0" u="none" strike="noStrike" cap="none" dirty="0">
              <a:solidFill>
                <a:schemeClr val="bg1"/>
              </a:solidFill>
              <a:latin typeface="Times New Roman" panose="02020603050405020304" pitchFamily="18" charset="0"/>
              <a:cs typeface="Times New Roman" panose="02020603050405020304" pitchFamily="18" charset="0"/>
              <a:sym typeface="Arial"/>
            </a:endParaRPr>
          </a:p>
          <a:p>
            <a:pPr marL="0" marR="0" lvl="0" indent="0" algn="ctr" rtl="0">
              <a:lnSpc>
                <a:spcPct val="100000"/>
              </a:lnSpc>
              <a:spcBef>
                <a:spcPts val="0"/>
              </a:spcBef>
              <a:spcAft>
                <a:spcPts val="0"/>
              </a:spcAft>
              <a:buClr>
                <a:srgbClr val="000000"/>
              </a:buClr>
              <a:buSzPts val="3000"/>
              <a:buFont typeface="Arial"/>
              <a:buNone/>
            </a:pPr>
            <a:endParaRPr lang="en-US" sz="5400" b="1" i="0" u="none" strike="noStrike" cap="none" dirty="0">
              <a:solidFill>
                <a:schemeClr val="tx1"/>
              </a:solidFill>
              <a:latin typeface="Times New Roman" panose="02020603050405020304" pitchFamily="18" charset="0"/>
              <a:cs typeface="Times New Roman" panose="02020603050405020304" pitchFamily="18" charset="0"/>
              <a:sym typeface="Arial"/>
            </a:endParaRPr>
          </a:p>
        </p:txBody>
      </p:sp>
      <p:sp>
        <p:nvSpPr>
          <p:cNvPr id="21" name="TextBox 20"/>
          <p:cNvSpPr txBox="1"/>
          <p:nvPr/>
        </p:nvSpPr>
        <p:spPr>
          <a:xfrm>
            <a:off x="20791166" y="8148671"/>
            <a:ext cx="11190949" cy="6724918"/>
          </a:xfrm>
          <a:prstGeom prst="rect">
            <a:avLst/>
          </a:prstGeom>
          <a:noFill/>
        </p:spPr>
        <p:txBody>
          <a:bodyPr wrap="none" rtlCol="0">
            <a:spAutoFit/>
          </a:bodyPr>
          <a:lstStyle/>
          <a:p>
            <a:pPr algn="ctr"/>
            <a:r>
              <a:rPr lang="en-US" sz="4800" b="1" i="0" dirty="0">
                <a:solidFill>
                  <a:srgbClr val="FF0000"/>
                </a:solidFill>
                <a:effectLst/>
                <a:latin typeface="Times New Roman" panose="02020603050405020304" pitchFamily="18" charset="0"/>
                <a:cs typeface="Times New Roman" panose="02020603050405020304" pitchFamily="18" charset="0"/>
              </a:rPr>
              <a:t>Employing MARL</a:t>
            </a:r>
          </a:p>
          <a:p>
            <a:pPr algn="ctr"/>
            <a:r>
              <a:rPr lang="en-US" sz="4800" b="1" i="0" dirty="0">
                <a:solidFill>
                  <a:srgbClr val="FF0000"/>
                </a:solidFill>
                <a:effectLst/>
                <a:latin typeface="Times New Roman" panose="02020603050405020304" pitchFamily="18" charset="0"/>
                <a:cs typeface="Times New Roman" panose="02020603050405020304" pitchFamily="18" charset="0"/>
              </a:rPr>
              <a:t>(Multi-Agent Reinforcement Learning) </a:t>
            </a:r>
          </a:p>
          <a:p>
            <a:pPr algn="ctr"/>
            <a:r>
              <a:rPr lang="en-US" sz="4800" b="1" i="0" dirty="0">
                <a:solidFill>
                  <a:srgbClr val="FF0000"/>
                </a:solidFill>
                <a:effectLst/>
                <a:latin typeface="Times New Roman" panose="02020603050405020304" pitchFamily="18" charset="0"/>
                <a:cs typeface="Times New Roman" panose="02020603050405020304" pitchFamily="18" charset="0"/>
              </a:rPr>
              <a:t> </a:t>
            </a:r>
            <a:r>
              <a:rPr lang="en-US" sz="4800" b="1" dirty="0">
                <a:solidFill>
                  <a:srgbClr val="FF0000"/>
                </a:solidFill>
                <a:latin typeface="Times New Roman" panose="02020603050405020304" pitchFamily="18" charset="0"/>
                <a:cs typeface="Times New Roman" panose="02020603050405020304" pitchFamily="18" charset="0"/>
              </a:rPr>
              <a:t>for </a:t>
            </a:r>
            <a:r>
              <a:rPr lang="en-US" sz="4800" b="1" i="0" dirty="0">
                <a:solidFill>
                  <a:srgbClr val="FF0000"/>
                </a:solidFill>
                <a:effectLst/>
                <a:latin typeface="Times New Roman" panose="02020603050405020304" pitchFamily="18" charset="0"/>
                <a:cs typeface="Times New Roman" panose="02020603050405020304" pitchFamily="18" charset="0"/>
              </a:rPr>
              <a:t>Power Control in </a:t>
            </a:r>
          </a:p>
          <a:p>
            <a:pPr algn="ctr"/>
            <a:r>
              <a:rPr lang="en-US" sz="4800" b="1" i="0" dirty="0">
                <a:solidFill>
                  <a:srgbClr val="FF0000"/>
                </a:solidFill>
                <a:effectLst/>
                <a:latin typeface="Times New Roman" panose="02020603050405020304" pitchFamily="18" charset="0"/>
                <a:cs typeface="Times New Roman" panose="02020603050405020304" pitchFamily="18" charset="0"/>
              </a:rPr>
              <a:t>Heterogeneous Networks (</a:t>
            </a:r>
            <a:r>
              <a:rPr lang="en-US" sz="4800" b="1" i="0" dirty="0" err="1">
                <a:solidFill>
                  <a:srgbClr val="FF0000"/>
                </a:solidFill>
                <a:effectLst/>
                <a:latin typeface="Times New Roman" panose="02020603050405020304" pitchFamily="18" charset="0"/>
                <a:cs typeface="Times New Roman" panose="02020603050405020304" pitchFamily="18" charset="0"/>
              </a:rPr>
              <a:t>HetNets</a:t>
            </a:r>
            <a:r>
              <a:rPr lang="en-US" sz="4800" b="1" i="0" dirty="0">
                <a:solidFill>
                  <a:srgbClr val="FF0000"/>
                </a:solidFill>
                <a:effectLst/>
                <a:latin typeface="Times New Roman" panose="02020603050405020304" pitchFamily="18" charset="0"/>
                <a:cs typeface="Times New Roman" panose="02020603050405020304" pitchFamily="18" charset="0"/>
              </a:rPr>
              <a:t>)</a:t>
            </a:r>
          </a:p>
          <a:p>
            <a:endParaRPr lang="en-US" sz="23900" b="1" dirty="0">
              <a:solidFill>
                <a:srgbClr val="FF0000"/>
              </a:solidFill>
              <a:latin typeface="Times New Roman" panose="02020603050405020304" pitchFamily="18" charset="0"/>
              <a:ea typeface="Arial" charset="0"/>
              <a:cs typeface="Times New Roman" panose="02020603050405020304" pitchFamily="18" charset="0"/>
            </a:endParaRPr>
          </a:p>
        </p:txBody>
      </p:sp>
      <p:sp>
        <p:nvSpPr>
          <p:cNvPr id="22" name="Rectangle 21" descr="decorative"/>
          <p:cNvSpPr/>
          <p:nvPr/>
        </p:nvSpPr>
        <p:spPr>
          <a:xfrm rot="5400000">
            <a:off x="-162560" y="19436080"/>
            <a:ext cx="21762720" cy="91440"/>
          </a:xfrm>
          <a:prstGeom prst="rect">
            <a:avLst/>
          </a:prstGeom>
          <a:solidFill>
            <a:srgbClr val="CAC8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descr="decorative"/>
          <p:cNvSpPr/>
          <p:nvPr/>
        </p:nvSpPr>
        <p:spPr>
          <a:xfrm rot="5400000">
            <a:off x="10241124" y="19436080"/>
            <a:ext cx="21762720" cy="91440"/>
          </a:xfrm>
          <a:prstGeom prst="rect">
            <a:avLst/>
          </a:prstGeom>
          <a:solidFill>
            <a:srgbClr val="CAC8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p:cNvSpPr txBox="1"/>
          <p:nvPr/>
        </p:nvSpPr>
        <p:spPr>
          <a:xfrm>
            <a:off x="12102492" y="8038594"/>
            <a:ext cx="6744154" cy="1015663"/>
          </a:xfrm>
          <a:prstGeom prst="rect">
            <a:avLst/>
          </a:prstGeom>
          <a:noFill/>
        </p:spPr>
        <p:txBody>
          <a:bodyPr wrap="none" rtlCol="0">
            <a:spAutoFit/>
          </a:bodyPr>
          <a:lstStyle/>
          <a:p>
            <a:r>
              <a:rPr lang="en-US" sz="6000" b="1" dirty="0">
                <a:solidFill>
                  <a:srgbClr val="FA4616"/>
                </a:solidFill>
                <a:latin typeface="Times New Roman" panose="02020603050405020304" pitchFamily="18" charset="0"/>
                <a:ea typeface="Arial" charset="0"/>
                <a:cs typeface="Times New Roman" panose="02020603050405020304" pitchFamily="18" charset="0"/>
              </a:rPr>
              <a:t>Federated Learning</a:t>
            </a:r>
          </a:p>
        </p:txBody>
      </p:sp>
      <p:sp>
        <p:nvSpPr>
          <p:cNvPr id="26" name="TextBox 25"/>
          <p:cNvSpPr txBox="1"/>
          <p:nvPr/>
        </p:nvSpPr>
        <p:spPr>
          <a:xfrm>
            <a:off x="34410422" y="8006967"/>
            <a:ext cx="6362639" cy="1015663"/>
          </a:xfrm>
          <a:prstGeom prst="rect">
            <a:avLst/>
          </a:prstGeom>
          <a:noFill/>
        </p:spPr>
        <p:txBody>
          <a:bodyPr wrap="none" rtlCol="0">
            <a:spAutoFit/>
          </a:bodyPr>
          <a:lstStyle/>
          <a:p>
            <a:r>
              <a:rPr lang="en-US" sz="6000" b="1" dirty="0">
                <a:solidFill>
                  <a:srgbClr val="FA4616"/>
                </a:solidFill>
                <a:latin typeface="Times New Roman" panose="02020603050405020304" pitchFamily="18" charset="0"/>
                <a:ea typeface="Arial" charset="0"/>
                <a:cs typeface="Times New Roman" panose="02020603050405020304" pitchFamily="18" charset="0"/>
              </a:rPr>
              <a:t>Simulation Results</a:t>
            </a:r>
          </a:p>
        </p:txBody>
      </p:sp>
      <p:sp>
        <p:nvSpPr>
          <p:cNvPr id="28" name="TextBox 27"/>
          <p:cNvSpPr txBox="1"/>
          <p:nvPr/>
        </p:nvSpPr>
        <p:spPr>
          <a:xfrm>
            <a:off x="11074400" y="25092152"/>
            <a:ext cx="9743284" cy="556594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i="0" dirty="0">
                <a:solidFill>
                  <a:srgbClr val="0D0D0D"/>
                </a:solidFill>
                <a:effectLst/>
                <a:latin typeface="Times New Roman" panose="02020603050405020304" pitchFamily="18" charset="0"/>
                <a:cs typeface="Times New Roman" panose="02020603050405020304" pitchFamily="18" charset="0"/>
              </a:rPr>
              <a:t>Data Heterogeneity: </a:t>
            </a:r>
            <a:r>
              <a:rPr lang="en-US" sz="2400" b="0" i="0" dirty="0">
                <a:solidFill>
                  <a:srgbClr val="0D0D0D"/>
                </a:solidFill>
                <a:effectLst/>
                <a:latin typeface="Times New Roman" panose="02020603050405020304" pitchFamily="18" charset="0"/>
                <a:cs typeface="Times New Roman" panose="02020603050405020304" pitchFamily="18" charset="0"/>
              </a:rPr>
              <a:t>non-IID (Independent and Identically Distributed) data; Techniques like personalized federated learning and meta-learning</a:t>
            </a:r>
          </a:p>
          <a:p>
            <a:pPr marL="342900" indent="-342900">
              <a:lnSpc>
                <a:spcPct val="150000"/>
              </a:lnSpc>
              <a:buFont typeface="Arial" panose="020B0604020202020204" pitchFamily="34" charset="0"/>
              <a:buChar char="•"/>
            </a:pPr>
            <a:endParaRPr lang="en-US" sz="2400" b="0" i="0" dirty="0">
              <a:solidFill>
                <a:srgbClr val="0D0D0D"/>
              </a:solidFill>
              <a:effectLst/>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400" b="1" i="0" dirty="0">
                <a:solidFill>
                  <a:srgbClr val="0D0D0D"/>
                </a:solidFill>
                <a:effectLst/>
                <a:latin typeface="Times New Roman" panose="02020603050405020304" pitchFamily="18" charset="0"/>
                <a:cs typeface="Times New Roman" panose="02020603050405020304" pitchFamily="18" charset="0"/>
              </a:rPr>
              <a:t>Scalability and Efficiency</a:t>
            </a:r>
            <a:r>
              <a:rPr lang="en-US" sz="2400" dirty="0">
                <a:solidFill>
                  <a:srgbClr val="0D0D0D"/>
                </a:solidFill>
                <a:latin typeface="Times New Roman" panose="02020603050405020304" pitchFamily="18" charset="0"/>
                <a:cs typeface="Times New Roman" panose="02020603050405020304" pitchFamily="18" charset="0"/>
              </a:rPr>
              <a:t>: </a:t>
            </a:r>
            <a:r>
              <a:rPr lang="en-US" sz="2400" i="0" dirty="0">
                <a:solidFill>
                  <a:srgbClr val="0D0D0D"/>
                </a:solidFill>
                <a:effectLst/>
                <a:latin typeface="Times New Roman" panose="02020603050405020304" pitchFamily="18" charset="0"/>
                <a:cs typeface="Times New Roman" panose="02020603050405020304" pitchFamily="18" charset="0"/>
              </a:rPr>
              <a:t>Handling thousands to millions of devices, each with potentially different computational and communication capabilities</a:t>
            </a:r>
            <a:r>
              <a:rPr lang="en-US" sz="2400" dirty="0">
                <a:solidFill>
                  <a:srgbClr val="0D0D0D"/>
                </a:solidFill>
                <a:latin typeface="Times New Roman" panose="02020603050405020304" pitchFamily="18" charset="0"/>
                <a:cs typeface="Times New Roman" panose="02020603050405020304" pitchFamily="18" charset="0"/>
              </a:rPr>
              <a:t>; </a:t>
            </a:r>
            <a:r>
              <a:rPr lang="en-US" sz="2400" i="0" dirty="0">
                <a:solidFill>
                  <a:srgbClr val="0D0D0D"/>
                </a:solidFill>
                <a:effectLst/>
                <a:latin typeface="Times New Roman" panose="02020603050405020304" pitchFamily="18" charset="0"/>
                <a:cs typeface="Times New Roman" panose="02020603050405020304" pitchFamily="18" charset="0"/>
              </a:rPr>
              <a:t>Adaptive learning and client selection strategies</a:t>
            </a:r>
          </a:p>
          <a:p>
            <a:pPr marL="342900" indent="-342900">
              <a:lnSpc>
                <a:spcPct val="150000"/>
              </a:lnSpc>
              <a:buFont typeface="Arial" panose="020B0604020202020204" pitchFamily="34" charset="0"/>
              <a:buChar char="•"/>
            </a:pPr>
            <a:endParaRPr lang="en-US" sz="2400" i="0" dirty="0">
              <a:solidFill>
                <a:srgbClr val="0D0D0D"/>
              </a:solidFill>
              <a:effectLst/>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400" b="1" i="0" dirty="0">
                <a:solidFill>
                  <a:srgbClr val="0D0D0D"/>
                </a:solidFill>
                <a:effectLst/>
                <a:latin typeface="Times New Roman" panose="02020603050405020304" pitchFamily="18" charset="0"/>
                <a:cs typeface="Times New Roman" panose="02020603050405020304" pitchFamily="18" charset="0"/>
              </a:rPr>
              <a:t>Security Concerns</a:t>
            </a:r>
            <a:r>
              <a:rPr lang="en-US" sz="2400" b="1" dirty="0">
                <a:solidFill>
                  <a:srgbClr val="0D0D0D"/>
                </a:solidFill>
                <a:latin typeface="Times New Roman" panose="02020603050405020304" pitchFamily="18" charset="0"/>
                <a:cs typeface="Times New Roman" panose="02020603050405020304" pitchFamily="18" charset="0"/>
              </a:rPr>
              <a:t>: v</a:t>
            </a:r>
            <a:r>
              <a:rPr lang="en-US" sz="2400" b="0" i="0" dirty="0">
                <a:solidFill>
                  <a:srgbClr val="0D0D0D"/>
                </a:solidFill>
                <a:effectLst/>
                <a:latin typeface="Times New Roman" panose="02020603050405020304" pitchFamily="18" charset="0"/>
                <a:cs typeface="Times New Roman" panose="02020603050405020304" pitchFamily="18" charset="0"/>
              </a:rPr>
              <a:t>ulnerable to attacks, such as model poisoning and inference attacks</a:t>
            </a:r>
            <a:r>
              <a:rPr lang="en-US" sz="2400" b="0" dirty="0">
                <a:solidFill>
                  <a:srgbClr val="0D0D0D"/>
                </a:solidFill>
                <a:latin typeface="Times New Roman" panose="02020603050405020304" pitchFamily="18" charset="0"/>
                <a:cs typeface="Times New Roman" panose="02020603050405020304" pitchFamily="18" charset="0"/>
              </a:rPr>
              <a:t>; </a:t>
            </a:r>
            <a:r>
              <a:rPr lang="en-US" sz="2400" b="0" i="0" dirty="0">
                <a:solidFill>
                  <a:srgbClr val="0D0D0D"/>
                </a:solidFill>
                <a:effectLst/>
                <a:latin typeface="Times New Roman" panose="02020603050405020304" pitchFamily="18" charset="0"/>
                <a:cs typeface="Times New Roman" panose="02020603050405020304" pitchFamily="18" charset="0"/>
              </a:rPr>
              <a:t>Robust aggregation algorithms, differential privacy, and secure multi-party computation techniques</a:t>
            </a:r>
            <a:endParaRPr lang="en-US" sz="2400" dirty="0">
              <a:solidFill>
                <a:srgbClr val="0033A0"/>
              </a:solidFill>
              <a:latin typeface="Times New Roman" panose="02020603050405020304" pitchFamily="18" charset="0"/>
              <a:ea typeface="Arial" charset="0"/>
              <a:cs typeface="Times New Roman" panose="02020603050405020304" pitchFamily="18" charset="0"/>
            </a:endParaRPr>
          </a:p>
        </p:txBody>
      </p:sp>
      <p:sp>
        <p:nvSpPr>
          <p:cNvPr id="29" name="Rectangle 28" descr="decorative"/>
          <p:cNvSpPr/>
          <p:nvPr/>
        </p:nvSpPr>
        <p:spPr>
          <a:xfrm rot="10800000">
            <a:off x="360836" y="17276135"/>
            <a:ext cx="9418320" cy="91440"/>
          </a:xfrm>
          <a:prstGeom prst="rect">
            <a:avLst/>
          </a:prstGeom>
          <a:solidFill>
            <a:srgbClr val="CAC8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descr="decorative"/>
          <p:cNvSpPr/>
          <p:nvPr/>
        </p:nvSpPr>
        <p:spPr>
          <a:xfrm rot="10800000">
            <a:off x="11236882" y="16331203"/>
            <a:ext cx="9418320" cy="91440"/>
          </a:xfrm>
          <a:prstGeom prst="rect">
            <a:avLst/>
          </a:prstGeom>
          <a:solidFill>
            <a:srgbClr val="CAC8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p:cNvSpPr txBox="1"/>
          <p:nvPr/>
        </p:nvSpPr>
        <p:spPr>
          <a:xfrm>
            <a:off x="21427285" y="25287349"/>
            <a:ext cx="10458788" cy="6256328"/>
          </a:xfrm>
          <a:prstGeom prst="rect">
            <a:avLst/>
          </a:prstGeom>
          <a:noFill/>
        </p:spPr>
        <p:txBody>
          <a:bodyPr wrap="square" rtlCol="0">
            <a:spAutoFit/>
          </a:bodyPr>
          <a:lstStyle/>
          <a:p>
            <a:pPr marL="342900" indent="-342900">
              <a:lnSpc>
                <a:spcPct val="150000"/>
              </a:lnSpc>
              <a:buFont typeface="Arial" charset="0"/>
              <a:buChar char="•"/>
            </a:pPr>
            <a:r>
              <a:rPr lang="en-US" sz="2400" dirty="0">
                <a:solidFill>
                  <a:srgbClr val="0033A0"/>
                </a:solidFill>
                <a:latin typeface="Times New Roman" panose="02020603050405020304" pitchFamily="18" charset="0"/>
                <a:ea typeface="Arial" charset="0"/>
                <a:cs typeface="Times New Roman" panose="02020603050405020304" pitchFamily="18" charset="0"/>
              </a:rPr>
              <a:t> </a:t>
            </a:r>
            <a:r>
              <a:rPr lang="en-US" sz="2400" dirty="0">
                <a:solidFill>
                  <a:schemeClr val="tx1">
                    <a:lumMod val="95000"/>
                    <a:lumOff val="5000"/>
                  </a:schemeClr>
                </a:solidFill>
                <a:latin typeface="Times New Roman" panose="02020603050405020304" pitchFamily="18" charset="0"/>
                <a:ea typeface="Arial" charset="0"/>
                <a:cs typeface="Times New Roman" panose="02020603050405020304" pitchFamily="18" charset="0"/>
              </a:rPr>
              <a:t>Applying</a:t>
            </a:r>
            <a:r>
              <a:rPr lang="en-US" sz="2400" dirty="0">
                <a:solidFill>
                  <a:srgbClr val="0033A0"/>
                </a:solidFill>
                <a:latin typeface="Times New Roman" panose="02020603050405020304" pitchFamily="18" charset="0"/>
                <a:ea typeface="Arial" charset="0"/>
                <a:cs typeface="Times New Roman" panose="02020603050405020304" pitchFamily="18" charset="0"/>
              </a:rPr>
              <a:t> </a:t>
            </a:r>
            <a:r>
              <a:rPr lang="en-US" sz="2400" b="0" i="0" dirty="0">
                <a:solidFill>
                  <a:srgbClr val="0D0D0D"/>
                </a:solidFill>
                <a:effectLst/>
                <a:latin typeface="Times New Roman" panose="02020603050405020304" pitchFamily="18" charset="0"/>
                <a:cs typeface="Times New Roman" panose="02020603050405020304" pitchFamily="18" charset="0"/>
              </a:rPr>
              <a:t>Deep Q-network (DQN) and Deep Deterministic Policy Gradient (DDPG) algorithms, explaining how these DRL techniques can be applied to solve sequential decision-making problems in wireless networks</a:t>
            </a:r>
          </a:p>
          <a:p>
            <a:pPr marL="342900" indent="-342900">
              <a:lnSpc>
                <a:spcPct val="150000"/>
              </a:lnSpc>
              <a:buFont typeface="Arial" charset="0"/>
              <a:buChar char="•"/>
            </a:pPr>
            <a:endParaRPr lang="en-US" sz="2400" b="0" i="0" dirty="0">
              <a:solidFill>
                <a:srgbClr val="0D0D0D"/>
              </a:solidFill>
              <a:effectLst/>
              <a:latin typeface="Times New Roman" panose="02020603050405020304" pitchFamily="18" charset="0"/>
              <a:cs typeface="Times New Roman" panose="02020603050405020304" pitchFamily="18" charset="0"/>
            </a:endParaRPr>
          </a:p>
          <a:p>
            <a:pPr marL="342900" indent="-342900">
              <a:lnSpc>
                <a:spcPct val="150000"/>
              </a:lnSpc>
              <a:buFont typeface="Arial" charset="0"/>
              <a:buChar char="•"/>
            </a:pPr>
            <a:r>
              <a:rPr lang="en-US" sz="2400" dirty="0">
                <a:solidFill>
                  <a:srgbClr val="0D0D0D"/>
                </a:solidFill>
                <a:latin typeface="Times New Roman" panose="02020603050405020304" pitchFamily="18" charset="0"/>
                <a:cs typeface="Times New Roman" panose="02020603050405020304" pitchFamily="18" charset="0"/>
              </a:rPr>
              <a:t>C</a:t>
            </a:r>
            <a:r>
              <a:rPr lang="en-US" sz="2400" b="0" i="0" dirty="0">
                <a:solidFill>
                  <a:srgbClr val="0D0D0D"/>
                </a:solidFill>
                <a:effectLst/>
                <a:latin typeface="Times New Roman" panose="02020603050405020304" pitchFamily="18" charset="0"/>
                <a:cs typeface="Times New Roman" panose="02020603050405020304" pitchFamily="18" charset="0"/>
              </a:rPr>
              <a:t>entralized-training-distributed-execution architecture</a:t>
            </a:r>
            <a:r>
              <a:rPr lang="en-US" sz="2400" dirty="0">
                <a:solidFill>
                  <a:srgbClr val="0033A0"/>
                </a:solidFill>
                <a:latin typeface="Times New Roman" panose="02020603050405020304" pitchFamily="18" charset="0"/>
                <a:ea typeface="Arial" charset="0"/>
                <a:cs typeface="Times New Roman" panose="02020603050405020304" pitchFamily="18" charset="0"/>
              </a:rPr>
              <a:t> </a:t>
            </a:r>
          </a:p>
          <a:p>
            <a:pPr marL="342900" indent="-342900">
              <a:lnSpc>
                <a:spcPct val="150000"/>
              </a:lnSpc>
              <a:buFont typeface="Arial" charset="0"/>
              <a:buChar char="•"/>
            </a:pPr>
            <a:endParaRPr lang="en-US" sz="2400" dirty="0">
              <a:solidFill>
                <a:srgbClr val="0033A0"/>
              </a:solidFill>
              <a:latin typeface="Times New Roman" panose="02020603050405020304" pitchFamily="18" charset="0"/>
              <a:ea typeface="Arial" charset="0"/>
              <a:cs typeface="Times New Roman" panose="02020603050405020304" pitchFamily="18" charset="0"/>
            </a:endParaRPr>
          </a:p>
          <a:p>
            <a:pPr marL="342900" indent="-342900">
              <a:lnSpc>
                <a:spcPct val="150000"/>
              </a:lnSpc>
              <a:buFont typeface="Arial" charset="0"/>
              <a:buChar char="•"/>
            </a:pPr>
            <a:r>
              <a:rPr lang="en-US" sz="2400" dirty="0">
                <a:solidFill>
                  <a:srgbClr val="0D0D0D"/>
                </a:solidFill>
                <a:latin typeface="Times New Roman" panose="02020603050405020304" pitchFamily="18" charset="0"/>
                <a:cs typeface="Times New Roman" panose="02020603050405020304" pitchFamily="18" charset="0"/>
              </a:rPr>
              <a:t>M</a:t>
            </a:r>
            <a:r>
              <a:rPr lang="en-US" sz="2400" b="0" i="0" dirty="0">
                <a:solidFill>
                  <a:srgbClr val="0D0D0D"/>
                </a:solidFill>
                <a:effectLst/>
                <a:latin typeface="Times New Roman" panose="02020603050405020304" pitchFamily="18" charset="0"/>
                <a:cs typeface="Times New Roman" panose="02020603050405020304" pitchFamily="18" charset="0"/>
              </a:rPr>
              <a:t>ultiple-actor-shared-critic (MASC) training method</a:t>
            </a:r>
          </a:p>
          <a:p>
            <a:pPr marL="342900" indent="-342900">
              <a:lnSpc>
                <a:spcPct val="150000"/>
              </a:lnSpc>
              <a:buFont typeface="Arial" charset="0"/>
              <a:buChar char="•"/>
            </a:pPr>
            <a:endParaRPr lang="en-US" sz="2400" b="0" i="0" dirty="0">
              <a:solidFill>
                <a:srgbClr val="0D0D0D"/>
              </a:solidFill>
              <a:effectLst/>
              <a:latin typeface="Times New Roman" panose="02020603050405020304" pitchFamily="18" charset="0"/>
              <a:cs typeface="Times New Roman" panose="02020603050405020304" pitchFamily="18" charset="0"/>
            </a:endParaRPr>
          </a:p>
          <a:p>
            <a:pPr marL="342900" indent="-342900">
              <a:lnSpc>
                <a:spcPct val="150000"/>
              </a:lnSpc>
              <a:buFont typeface="Arial" charset="0"/>
              <a:buChar char="•"/>
            </a:pPr>
            <a:r>
              <a:rPr lang="en-US" sz="2400" dirty="0">
                <a:solidFill>
                  <a:srgbClr val="0D0D0D"/>
                </a:solidFill>
                <a:latin typeface="Times New Roman" panose="02020603050405020304" pitchFamily="18" charset="0"/>
                <a:cs typeface="Times New Roman" panose="02020603050405020304" pitchFamily="18" charset="0"/>
              </a:rPr>
              <a:t>Enabling</a:t>
            </a:r>
            <a:r>
              <a:rPr lang="en-US" sz="2400" b="0" i="0" dirty="0">
                <a:solidFill>
                  <a:srgbClr val="0D0D0D"/>
                </a:solidFill>
                <a:effectLst/>
                <a:latin typeface="Times New Roman" panose="02020603050405020304" pitchFamily="18" charset="0"/>
                <a:cs typeface="Times New Roman" panose="02020603050405020304" pitchFamily="18" charset="0"/>
              </a:rPr>
              <a:t> Access points (Aps) to independently optimize transmit power to enhance network sum-rate without needing global CSI.</a:t>
            </a:r>
            <a:endParaRPr lang="en-US" sz="2400" dirty="0">
              <a:solidFill>
                <a:srgbClr val="0033A0"/>
              </a:solidFill>
              <a:latin typeface="Times New Roman" panose="02020603050405020304" pitchFamily="18" charset="0"/>
              <a:ea typeface="Arial" charset="0"/>
              <a:cs typeface="Times New Roman" panose="02020603050405020304" pitchFamily="18" charset="0"/>
            </a:endParaRPr>
          </a:p>
          <a:p>
            <a:pPr marL="342900" indent="-342900">
              <a:lnSpc>
                <a:spcPct val="200000"/>
              </a:lnSpc>
              <a:buFont typeface="Arial" charset="0"/>
              <a:buChar char="•"/>
            </a:pPr>
            <a:endParaRPr lang="en-US" sz="2400" dirty="0">
              <a:solidFill>
                <a:srgbClr val="0033A0"/>
              </a:solidFill>
              <a:latin typeface="Arial" charset="0"/>
              <a:ea typeface="Arial" charset="0"/>
              <a:cs typeface="Arial" charset="0"/>
            </a:endParaRPr>
          </a:p>
        </p:txBody>
      </p:sp>
      <p:sp>
        <p:nvSpPr>
          <p:cNvPr id="36" name="Rectangle 35" descr="decorative"/>
          <p:cNvSpPr/>
          <p:nvPr/>
        </p:nvSpPr>
        <p:spPr>
          <a:xfrm rot="10800000">
            <a:off x="32348261" y="25097975"/>
            <a:ext cx="10058400" cy="91440"/>
          </a:xfrm>
          <a:prstGeom prst="rect">
            <a:avLst/>
          </a:prstGeom>
          <a:solidFill>
            <a:srgbClr val="CAC8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Google Shape;88;p13">
            <a:extLst>
              <a:ext uri="{FF2B5EF4-FFF2-40B4-BE49-F238E27FC236}">
                <a16:creationId xmlns:a16="http://schemas.microsoft.com/office/drawing/2014/main" id="{A5FD2475-5240-470E-85DF-85E5C4F92D03}"/>
              </a:ext>
            </a:extLst>
          </p:cNvPr>
          <p:cNvSpPr txBox="1"/>
          <p:nvPr/>
        </p:nvSpPr>
        <p:spPr>
          <a:xfrm>
            <a:off x="326908" y="17321855"/>
            <a:ext cx="8841361" cy="193895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6000"/>
              <a:buFont typeface="Arial"/>
              <a:buNone/>
            </a:pPr>
            <a:r>
              <a:rPr lang="en-US" sz="6000" b="1" i="0" u="none" strike="noStrike" cap="none" dirty="0">
                <a:solidFill>
                  <a:srgbClr val="FA4616"/>
                </a:solidFill>
                <a:latin typeface="Times New Roman" panose="02020603050405020304" pitchFamily="18" charset="0"/>
                <a:cs typeface="Times New Roman" panose="02020603050405020304" pitchFamily="18" charset="0"/>
                <a:sym typeface="Arial"/>
              </a:rPr>
              <a:t>Distributed Learning Paradigms</a:t>
            </a:r>
            <a:endParaRPr sz="6000" b="0" i="0" u="none" strike="noStrike" cap="none" dirty="0">
              <a:solidFill>
                <a:srgbClr val="FA4616"/>
              </a:solidFill>
              <a:latin typeface="Times New Roman" panose="02020603050405020304" pitchFamily="18" charset="0"/>
              <a:cs typeface="Times New Roman" panose="02020603050405020304" pitchFamily="18" charset="0"/>
              <a:sym typeface="Arial"/>
            </a:endParaRPr>
          </a:p>
        </p:txBody>
      </p:sp>
      <p:graphicFrame>
        <p:nvGraphicFramePr>
          <p:cNvPr id="5" name="Object 4">
            <a:extLst>
              <a:ext uri="{FF2B5EF4-FFF2-40B4-BE49-F238E27FC236}">
                <a16:creationId xmlns:a16="http://schemas.microsoft.com/office/drawing/2014/main" id="{6BED2E6F-8253-4776-91AE-DE3A83DE424F}"/>
              </a:ext>
            </a:extLst>
          </p:cNvPr>
          <p:cNvGraphicFramePr>
            <a:graphicFrameLocks noChangeAspect="1"/>
          </p:cNvGraphicFramePr>
          <p:nvPr>
            <p:extLst>
              <p:ext uri="{D42A27DB-BD31-4B8C-83A1-F6EECF244321}">
                <p14:modId xmlns:p14="http://schemas.microsoft.com/office/powerpoint/2010/main" val="3167266762"/>
              </p:ext>
            </p:extLst>
          </p:nvPr>
        </p:nvGraphicFramePr>
        <p:xfrm>
          <a:off x="123455" y="22821900"/>
          <a:ext cx="9504861" cy="8606571"/>
        </p:xfrm>
        <a:graphic>
          <a:graphicData uri="http://schemas.openxmlformats.org/presentationml/2006/ole">
            <mc:AlternateContent xmlns:mc="http://schemas.openxmlformats.org/markup-compatibility/2006">
              <mc:Choice xmlns:v="urn:schemas-microsoft-com:vml" Requires="v">
                <p:oleObj spid="_x0000_s1075" name="Visio" r:id="rId3" imgW="8334544" imgH="7582029" progId="Visio.Drawing.15">
                  <p:embed/>
                </p:oleObj>
              </mc:Choice>
              <mc:Fallback>
                <p:oleObj name="Visio" r:id="rId3" imgW="8334544" imgH="7582029" progId="Visio.Drawing.15">
                  <p:embed/>
                  <p:pic>
                    <p:nvPicPr>
                      <p:cNvPr id="0" name=""/>
                      <p:cNvPicPr/>
                      <p:nvPr/>
                    </p:nvPicPr>
                    <p:blipFill>
                      <a:blip r:embed="rId4"/>
                      <a:stretch>
                        <a:fillRect/>
                      </a:stretch>
                    </p:blipFill>
                    <p:spPr>
                      <a:xfrm>
                        <a:off x="123455" y="22821900"/>
                        <a:ext cx="9504861" cy="8606571"/>
                      </a:xfrm>
                      <a:prstGeom prst="rect">
                        <a:avLst/>
                      </a:prstGeom>
                    </p:spPr>
                  </p:pic>
                </p:oleObj>
              </mc:Fallback>
            </mc:AlternateContent>
          </a:graphicData>
        </a:graphic>
      </p:graphicFrame>
      <p:sp>
        <p:nvSpPr>
          <p:cNvPr id="67" name="TextBox 66">
            <a:extLst>
              <a:ext uri="{FF2B5EF4-FFF2-40B4-BE49-F238E27FC236}">
                <a16:creationId xmlns:a16="http://schemas.microsoft.com/office/drawing/2014/main" id="{FD340014-3118-4331-9E2E-68EB2A08217C}"/>
              </a:ext>
            </a:extLst>
          </p:cNvPr>
          <p:cNvSpPr txBox="1"/>
          <p:nvPr/>
        </p:nvSpPr>
        <p:spPr>
          <a:xfrm>
            <a:off x="11198524" y="9029037"/>
            <a:ext cx="9743284" cy="7920438"/>
          </a:xfrm>
          <a:prstGeom prst="rect">
            <a:avLst/>
          </a:prstGeom>
          <a:noFill/>
        </p:spPr>
        <p:txBody>
          <a:bodyPr wrap="square" rtlCol="0">
            <a:spAutoFit/>
          </a:bodyPr>
          <a:lstStyle/>
          <a:p>
            <a:pPr>
              <a:lnSpc>
                <a:spcPct val="150000"/>
              </a:lnSpc>
            </a:pPr>
            <a:r>
              <a:rPr lang="en-US" sz="2400" b="0" i="0" dirty="0">
                <a:solidFill>
                  <a:srgbClr val="0D0D0D"/>
                </a:solidFill>
                <a:effectLst/>
                <a:latin typeface="Times New Roman" panose="02020603050405020304" pitchFamily="18" charset="0"/>
                <a:cs typeface="Times New Roman" panose="02020603050405020304" pitchFamily="18" charset="0"/>
              </a:rPr>
              <a:t>Federated Learning (FL) is a machine learning setting designed to train algorithms across multiple decentralized edge devices or servers (clients) holding local data samples, without exchanging them:</a:t>
            </a:r>
          </a:p>
          <a:p>
            <a:pPr marL="342900" indent="-342900">
              <a:lnSpc>
                <a:spcPct val="150000"/>
              </a:lnSpc>
              <a:buFont typeface="Arial" panose="020B0604020202020204" pitchFamily="34" charset="0"/>
              <a:buChar char="•"/>
            </a:pPr>
            <a:r>
              <a:rPr lang="en-US" sz="2400" b="1" i="0" dirty="0">
                <a:solidFill>
                  <a:srgbClr val="0D0D0D"/>
                </a:solidFill>
                <a:effectLst/>
                <a:latin typeface="Times New Roman" panose="02020603050405020304" pitchFamily="18" charset="0"/>
                <a:cs typeface="Times New Roman" panose="02020603050405020304" pitchFamily="18" charset="0"/>
              </a:rPr>
              <a:t>Decentralized Data: </a:t>
            </a:r>
            <a:r>
              <a:rPr lang="en-US" sz="2400" b="0" i="0" dirty="0">
                <a:solidFill>
                  <a:srgbClr val="0D0D0D"/>
                </a:solidFill>
                <a:effectLst/>
                <a:latin typeface="Times New Roman" panose="02020603050405020304" pitchFamily="18" charset="0"/>
                <a:cs typeface="Times New Roman" panose="02020603050405020304" pitchFamily="18" charset="0"/>
              </a:rPr>
              <a:t>reducing privacy risks and data centralization concerns</a:t>
            </a:r>
          </a:p>
          <a:p>
            <a:pPr marL="342900" indent="-342900">
              <a:lnSpc>
                <a:spcPct val="150000"/>
              </a:lnSpc>
              <a:buFont typeface="Arial" panose="020B0604020202020204" pitchFamily="34" charset="0"/>
              <a:buChar char="•"/>
            </a:pPr>
            <a:endParaRPr lang="en-US" sz="2400" b="0" i="0" dirty="0">
              <a:solidFill>
                <a:srgbClr val="0D0D0D"/>
              </a:solidFill>
              <a:effectLst/>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400" b="1" i="0" dirty="0">
                <a:solidFill>
                  <a:srgbClr val="0D0D0D"/>
                </a:solidFill>
                <a:effectLst/>
                <a:latin typeface="Times New Roman" panose="02020603050405020304" pitchFamily="18" charset="0"/>
                <a:cs typeface="Times New Roman" panose="02020603050405020304" pitchFamily="18" charset="0"/>
              </a:rPr>
              <a:t>Privacy Enhancement: </a:t>
            </a:r>
            <a:r>
              <a:rPr lang="en-US" sz="2400" b="0" i="0" dirty="0">
                <a:solidFill>
                  <a:srgbClr val="0D0D0D"/>
                </a:solidFill>
                <a:effectLst/>
                <a:latin typeface="Times New Roman" panose="02020603050405020304" pitchFamily="18" charset="0"/>
                <a:cs typeface="Times New Roman" panose="02020603050405020304" pitchFamily="18" charset="0"/>
              </a:rPr>
              <a:t>addressing significant privacy and security concerns</a:t>
            </a:r>
          </a:p>
          <a:p>
            <a:pPr marL="342900" indent="-342900">
              <a:lnSpc>
                <a:spcPct val="150000"/>
              </a:lnSpc>
              <a:buFont typeface="Arial" panose="020B0604020202020204" pitchFamily="34" charset="0"/>
              <a:buChar char="•"/>
            </a:pPr>
            <a:endParaRPr lang="en-US" sz="2400" b="0" i="0" dirty="0">
              <a:solidFill>
                <a:srgbClr val="0D0D0D"/>
              </a:solidFill>
              <a:effectLst/>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400" b="1" i="0" dirty="0">
                <a:solidFill>
                  <a:srgbClr val="0D0D0D"/>
                </a:solidFill>
                <a:effectLst/>
                <a:latin typeface="Times New Roman" panose="02020603050405020304" pitchFamily="18" charset="0"/>
                <a:cs typeface="Times New Roman" panose="02020603050405020304" pitchFamily="18" charset="0"/>
              </a:rPr>
              <a:t>Communication Efficiency: </a:t>
            </a:r>
            <a:r>
              <a:rPr lang="en-US" sz="2400" i="0" dirty="0">
                <a:solidFill>
                  <a:srgbClr val="00B0F0"/>
                </a:solidFill>
                <a:effectLst/>
                <a:latin typeface="Times New Roman" panose="02020603050405020304" pitchFamily="18" charset="0"/>
                <a:cs typeface="Times New Roman" panose="02020603050405020304" pitchFamily="18" charset="0"/>
              </a:rPr>
              <a:t>quantized </a:t>
            </a:r>
            <a:r>
              <a:rPr lang="en-US" sz="2400" i="0" dirty="0">
                <a:solidFill>
                  <a:srgbClr val="0D0D0D"/>
                </a:solidFill>
                <a:effectLst/>
                <a:latin typeface="Times New Roman" panose="02020603050405020304" pitchFamily="18" charset="0"/>
                <a:cs typeface="Times New Roman" panose="02020603050405020304" pitchFamily="18" charset="0"/>
              </a:rPr>
              <a:t>Neural Networks (Binary, Ternary, Mixed-Precision Neural Networks)</a:t>
            </a:r>
          </a:p>
          <a:p>
            <a:pPr marL="342900" indent="-342900">
              <a:lnSpc>
                <a:spcPct val="150000"/>
              </a:lnSpc>
              <a:buFont typeface="Arial" panose="020B0604020202020204" pitchFamily="34" charset="0"/>
              <a:buChar char="•"/>
            </a:pPr>
            <a:endParaRPr lang="en-US" sz="2400" i="0" dirty="0">
              <a:solidFill>
                <a:srgbClr val="0D0D0D"/>
              </a:solidFill>
              <a:effectLst/>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400" b="1" i="0" dirty="0">
                <a:solidFill>
                  <a:srgbClr val="0D0D0D"/>
                </a:solidFill>
                <a:effectLst/>
                <a:latin typeface="Times New Roman" panose="02020603050405020304" pitchFamily="18" charset="0"/>
                <a:cs typeface="Times New Roman" panose="02020603050405020304" pitchFamily="18" charset="0"/>
              </a:rPr>
              <a:t>Model Aggregation</a:t>
            </a:r>
          </a:p>
          <a:p>
            <a:pPr marL="342900" indent="-342900">
              <a:lnSpc>
                <a:spcPct val="200000"/>
              </a:lnSpc>
              <a:buFont typeface="Arial" panose="020B0604020202020204" pitchFamily="34" charset="0"/>
              <a:buChar char="•"/>
            </a:pPr>
            <a:endParaRPr lang="en-US" sz="2400" dirty="0">
              <a:solidFill>
                <a:srgbClr val="0033A0"/>
              </a:solidFill>
              <a:latin typeface="Times New Roman" panose="02020603050405020304" pitchFamily="18" charset="0"/>
              <a:ea typeface="Arial" charset="0"/>
              <a:cs typeface="Times New Roman" panose="02020603050405020304" pitchFamily="18" charset="0"/>
            </a:endParaRPr>
          </a:p>
        </p:txBody>
      </p:sp>
      <p:sp>
        <p:nvSpPr>
          <p:cNvPr id="68" name="Rectangle 67" descr="decorative">
            <a:extLst>
              <a:ext uri="{FF2B5EF4-FFF2-40B4-BE49-F238E27FC236}">
                <a16:creationId xmlns:a16="http://schemas.microsoft.com/office/drawing/2014/main" id="{B63AB8B9-F28B-44EB-8658-195AD23E0BC1}"/>
              </a:ext>
            </a:extLst>
          </p:cNvPr>
          <p:cNvSpPr/>
          <p:nvPr/>
        </p:nvSpPr>
        <p:spPr>
          <a:xfrm rot="10800000">
            <a:off x="11277565" y="24195534"/>
            <a:ext cx="9418320" cy="91440"/>
          </a:xfrm>
          <a:prstGeom prst="rect">
            <a:avLst/>
          </a:prstGeom>
          <a:solidFill>
            <a:srgbClr val="CAC8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TextBox 68">
            <a:extLst>
              <a:ext uri="{FF2B5EF4-FFF2-40B4-BE49-F238E27FC236}">
                <a16:creationId xmlns:a16="http://schemas.microsoft.com/office/drawing/2014/main" id="{7F1F0446-E4B9-4FB7-B9C3-D83BF4C2FC0E}"/>
              </a:ext>
            </a:extLst>
          </p:cNvPr>
          <p:cNvSpPr txBox="1"/>
          <p:nvPr/>
        </p:nvSpPr>
        <p:spPr>
          <a:xfrm>
            <a:off x="11851703" y="24130297"/>
            <a:ext cx="8436925" cy="1015663"/>
          </a:xfrm>
          <a:prstGeom prst="rect">
            <a:avLst/>
          </a:prstGeom>
          <a:noFill/>
        </p:spPr>
        <p:txBody>
          <a:bodyPr wrap="none" rtlCol="0">
            <a:spAutoFit/>
          </a:bodyPr>
          <a:lstStyle/>
          <a:p>
            <a:r>
              <a:rPr lang="en-US" sz="6000" b="1" dirty="0">
                <a:solidFill>
                  <a:srgbClr val="FA4616"/>
                </a:solidFill>
                <a:latin typeface="Times New Roman" panose="02020603050405020304" pitchFamily="18" charset="0"/>
                <a:ea typeface="Arial" charset="0"/>
                <a:cs typeface="Times New Roman" panose="02020603050405020304" pitchFamily="18" charset="0"/>
              </a:rPr>
              <a:t>Challenges and Solutions</a:t>
            </a:r>
          </a:p>
        </p:txBody>
      </p:sp>
      <p:pic>
        <p:nvPicPr>
          <p:cNvPr id="17" name="Graphic 16">
            <a:extLst>
              <a:ext uri="{FF2B5EF4-FFF2-40B4-BE49-F238E27FC236}">
                <a16:creationId xmlns:a16="http://schemas.microsoft.com/office/drawing/2014/main" id="{B425D92B-D49F-4B83-B5F7-23FA6E32300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899476" y="16422644"/>
            <a:ext cx="9989741" cy="7772889"/>
          </a:xfrm>
          <a:prstGeom prst="rect">
            <a:avLst/>
          </a:prstGeom>
        </p:spPr>
      </p:pic>
      <p:pic>
        <p:nvPicPr>
          <p:cNvPr id="33" name="Graphic 32">
            <a:extLst>
              <a:ext uri="{FF2B5EF4-FFF2-40B4-BE49-F238E27FC236}">
                <a16:creationId xmlns:a16="http://schemas.microsoft.com/office/drawing/2014/main" id="{F005DA82-3393-491D-9140-958FCA870FF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1585" y="19190899"/>
            <a:ext cx="8298114" cy="3631001"/>
          </a:xfrm>
          <a:prstGeom prst="rect">
            <a:avLst/>
          </a:prstGeom>
        </p:spPr>
      </p:pic>
      <p:sp>
        <p:nvSpPr>
          <p:cNvPr id="71" name="TextBox 70">
            <a:extLst>
              <a:ext uri="{FF2B5EF4-FFF2-40B4-BE49-F238E27FC236}">
                <a16:creationId xmlns:a16="http://schemas.microsoft.com/office/drawing/2014/main" id="{CCED4B57-1CDF-440A-B44E-C07B85EB5EB6}"/>
              </a:ext>
            </a:extLst>
          </p:cNvPr>
          <p:cNvSpPr txBox="1"/>
          <p:nvPr/>
        </p:nvSpPr>
        <p:spPr>
          <a:xfrm>
            <a:off x="32562542" y="24935786"/>
            <a:ext cx="9798131" cy="1015663"/>
          </a:xfrm>
          <a:prstGeom prst="rect">
            <a:avLst/>
          </a:prstGeom>
          <a:noFill/>
        </p:spPr>
        <p:txBody>
          <a:bodyPr wrap="none" rtlCol="0">
            <a:spAutoFit/>
          </a:bodyPr>
          <a:lstStyle/>
          <a:p>
            <a:r>
              <a:rPr lang="en-US" sz="6000" b="1" dirty="0">
                <a:solidFill>
                  <a:srgbClr val="FA4616"/>
                </a:solidFill>
                <a:latin typeface="Times New Roman" panose="02020603050405020304" pitchFamily="18" charset="0"/>
                <a:ea typeface="Arial" charset="0"/>
                <a:cs typeface="Times New Roman" panose="02020603050405020304" pitchFamily="18" charset="0"/>
              </a:rPr>
              <a:t>Conclusion and Future Work</a:t>
            </a:r>
          </a:p>
        </p:txBody>
      </p:sp>
      <p:pic>
        <p:nvPicPr>
          <p:cNvPr id="41" name="Graphic 40">
            <a:extLst>
              <a:ext uri="{FF2B5EF4-FFF2-40B4-BE49-F238E27FC236}">
                <a16:creationId xmlns:a16="http://schemas.microsoft.com/office/drawing/2014/main" id="{95B9F4A4-753B-4319-B600-931958F3B8B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21710523" y="11052794"/>
            <a:ext cx="9822731" cy="13868593"/>
          </a:xfrm>
          <a:prstGeom prst="rect">
            <a:avLst/>
          </a:prstGeom>
        </p:spPr>
      </p:pic>
      <p:sp>
        <p:nvSpPr>
          <p:cNvPr id="72" name="TextBox 71">
            <a:extLst>
              <a:ext uri="{FF2B5EF4-FFF2-40B4-BE49-F238E27FC236}">
                <a16:creationId xmlns:a16="http://schemas.microsoft.com/office/drawing/2014/main" id="{5CDB2AB0-9092-417A-9777-1E273BC27BAC}"/>
              </a:ext>
            </a:extLst>
          </p:cNvPr>
          <p:cNvSpPr txBox="1"/>
          <p:nvPr/>
        </p:nvSpPr>
        <p:spPr>
          <a:xfrm>
            <a:off x="32891555" y="25904191"/>
            <a:ext cx="9743284" cy="5150449"/>
          </a:xfrm>
          <a:prstGeom prst="rect">
            <a:avLst/>
          </a:prstGeom>
          <a:noFill/>
        </p:spPr>
        <p:txBody>
          <a:bodyPr wrap="square" rtlCol="0">
            <a:spAutoFit/>
          </a:bodyPr>
          <a:lstStyle/>
          <a:p>
            <a:pPr marL="342900" indent="-342900">
              <a:lnSpc>
                <a:spcPct val="200000"/>
              </a:lnSpc>
              <a:buFont typeface="Arial" charset="0"/>
              <a:buChar char="•"/>
            </a:pPr>
            <a:r>
              <a:rPr lang="en-US" sz="2400" dirty="0">
                <a:solidFill>
                  <a:srgbClr val="0033A0"/>
                </a:solidFill>
                <a:latin typeface="Times New Roman" panose="02020603050405020304" pitchFamily="18" charset="0"/>
                <a:ea typeface="Arial" charset="0"/>
                <a:cs typeface="Times New Roman" panose="02020603050405020304" pitchFamily="18" charset="0"/>
              </a:rPr>
              <a:t> </a:t>
            </a:r>
            <a:r>
              <a:rPr lang="en-US" sz="2400" b="0" i="0" dirty="0">
                <a:solidFill>
                  <a:srgbClr val="0D0D0D"/>
                </a:solidFill>
                <a:effectLst/>
                <a:latin typeface="Times New Roman" panose="02020603050405020304" pitchFamily="18" charset="0"/>
                <a:cs typeface="Times New Roman" panose="02020603050405020304" pitchFamily="18" charset="0"/>
              </a:rPr>
              <a:t>Role of communication efficiency in enabling </a:t>
            </a:r>
            <a:r>
              <a:rPr lang="en-US" sz="2400" b="0" i="0" dirty="0">
                <a:solidFill>
                  <a:srgbClr val="00B0F0"/>
                </a:solidFill>
                <a:effectLst/>
                <a:latin typeface="Times New Roman" panose="02020603050405020304" pitchFamily="18" charset="0"/>
                <a:cs typeface="Times New Roman" panose="02020603050405020304" pitchFamily="18" charset="0"/>
              </a:rPr>
              <a:t>distributed learning algorithms</a:t>
            </a:r>
            <a:r>
              <a:rPr lang="en-US" sz="2400" b="0" i="0" dirty="0">
                <a:solidFill>
                  <a:srgbClr val="0D0D0D"/>
                </a:solidFill>
                <a:effectLst/>
                <a:latin typeface="Times New Roman" panose="02020603050405020304" pitchFamily="18" charset="0"/>
                <a:cs typeface="Times New Roman" panose="02020603050405020304" pitchFamily="18" charset="0"/>
              </a:rPr>
              <a:t> to achieve satisfactory learning and optimization performance while mitigating the burden on limited communication resources.</a:t>
            </a:r>
          </a:p>
          <a:p>
            <a:pPr marL="342900" indent="-342900" algn="just">
              <a:lnSpc>
                <a:spcPct val="200000"/>
              </a:lnSpc>
              <a:buFont typeface="Arial" charset="0"/>
              <a:buChar char="•"/>
            </a:pPr>
            <a:r>
              <a:rPr lang="en-US" sz="2400" i="0" dirty="0">
                <a:solidFill>
                  <a:srgbClr val="0D0D0D"/>
                </a:solidFill>
                <a:effectLst/>
                <a:latin typeface="Times New Roman" panose="02020603050405020304" pitchFamily="18" charset="0"/>
                <a:cs typeface="Times New Roman" panose="02020603050405020304" pitchFamily="18" charset="0"/>
              </a:rPr>
              <a:t>Future works: Employing </a:t>
            </a:r>
            <a:r>
              <a:rPr lang="en-US" sz="2400" i="0" dirty="0">
                <a:solidFill>
                  <a:srgbClr val="00B0F0"/>
                </a:solidFill>
                <a:effectLst/>
                <a:latin typeface="Times New Roman" panose="02020603050405020304" pitchFamily="18" charset="0"/>
                <a:cs typeface="Times New Roman" panose="02020603050405020304" pitchFamily="18" charset="0"/>
              </a:rPr>
              <a:t>compression techniques </a:t>
            </a:r>
            <a:r>
              <a:rPr lang="en-US" sz="2400" i="0" dirty="0">
                <a:solidFill>
                  <a:srgbClr val="0D0D0D"/>
                </a:solidFill>
                <a:effectLst/>
                <a:latin typeface="Times New Roman" panose="02020603050405020304" pitchFamily="18" charset="0"/>
                <a:cs typeface="Times New Roman" panose="02020603050405020304" pitchFamily="18" charset="0"/>
              </a:rPr>
              <a:t>(like quantization and </a:t>
            </a:r>
            <a:r>
              <a:rPr lang="en-US" sz="2400" i="0" dirty="0" err="1">
                <a:solidFill>
                  <a:srgbClr val="0D0D0D"/>
                </a:solidFill>
                <a:effectLst/>
                <a:latin typeface="Times New Roman" panose="02020603050405020304" pitchFamily="18" charset="0"/>
                <a:cs typeface="Times New Roman" panose="02020603050405020304" pitchFamily="18" charset="0"/>
              </a:rPr>
              <a:t>sparsification</a:t>
            </a:r>
            <a:r>
              <a:rPr lang="en-US" sz="2400" dirty="0">
                <a:solidFill>
                  <a:srgbClr val="0D0D0D"/>
                </a:solidFill>
                <a:latin typeface="Times New Roman" panose="02020603050405020304" pitchFamily="18" charset="0"/>
                <a:cs typeface="Times New Roman" panose="02020603050405020304" pitchFamily="18" charset="0"/>
              </a:rPr>
              <a:t>)</a:t>
            </a:r>
            <a:r>
              <a:rPr lang="en-US" sz="2400" i="0" dirty="0">
                <a:solidFill>
                  <a:srgbClr val="0D0D0D"/>
                </a:solidFill>
                <a:effectLst/>
                <a:latin typeface="Times New Roman" panose="02020603050405020304" pitchFamily="18" charset="0"/>
                <a:cs typeface="Times New Roman" panose="02020603050405020304" pitchFamily="18" charset="0"/>
              </a:rPr>
              <a:t> and proposing methods for </a:t>
            </a:r>
            <a:r>
              <a:rPr lang="en-US" sz="2400" i="0" dirty="0">
                <a:solidFill>
                  <a:srgbClr val="00B0F0"/>
                </a:solidFill>
                <a:effectLst/>
                <a:latin typeface="Times New Roman" panose="02020603050405020304" pitchFamily="18" charset="0"/>
                <a:cs typeface="Times New Roman" panose="02020603050405020304" pitchFamily="18" charset="0"/>
              </a:rPr>
              <a:t>user selection  </a:t>
            </a:r>
            <a:r>
              <a:rPr lang="en-US" sz="2400" i="0" dirty="0">
                <a:solidFill>
                  <a:srgbClr val="0D0D0D"/>
                </a:solidFill>
                <a:effectLst/>
                <a:latin typeface="Times New Roman" panose="02020603050405020304" pitchFamily="18" charset="0"/>
                <a:cs typeface="Times New Roman" panose="02020603050405020304" pitchFamily="18" charset="0"/>
              </a:rPr>
              <a:t>in federated learning; Efficient radio resource management in dynamic and heterogeneous </a:t>
            </a:r>
            <a:r>
              <a:rPr lang="en-US" sz="2400" dirty="0">
                <a:solidFill>
                  <a:srgbClr val="0D0D0D"/>
                </a:solidFill>
                <a:latin typeface="Times New Roman" panose="02020603050405020304" pitchFamily="18" charset="0"/>
                <a:cs typeface="Times New Roman" panose="02020603050405020304" pitchFamily="18" charset="0"/>
              </a:rPr>
              <a:t>n</a:t>
            </a:r>
            <a:r>
              <a:rPr lang="en-US" sz="2400" i="0" dirty="0">
                <a:solidFill>
                  <a:srgbClr val="0D0D0D"/>
                </a:solidFill>
                <a:effectLst/>
                <a:latin typeface="Times New Roman" panose="02020603050405020304" pitchFamily="18" charset="0"/>
                <a:cs typeface="Times New Roman" panose="02020603050405020304" pitchFamily="18" charset="0"/>
              </a:rPr>
              <a:t>etworks; </a:t>
            </a:r>
            <a:r>
              <a:rPr lang="en-US" sz="2400" i="0" dirty="0">
                <a:solidFill>
                  <a:srgbClr val="00B0F0"/>
                </a:solidFill>
                <a:effectLst/>
                <a:latin typeface="Times New Roman" panose="02020603050405020304" pitchFamily="18" charset="0"/>
                <a:cs typeface="Times New Roman" panose="02020603050405020304" pitchFamily="18" charset="0"/>
              </a:rPr>
              <a:t>Privacy and security </a:t>
            </a:r>
            <a:r>
              <a:rPr lang="en-US" sz="2400" i="0" dirty="0">
                <a:solidFill>
                  <a:srgbClr val="0D0D0D"/>
                </a:solidFill>
                <a:effectLst/>
                <a:latin typeface="Times New Roman" panose="02020603050405020304" pitchFamily="18" charset="0"/>
                <a:cs typeface="Times New Roman" panose="02020603050405020304" pitchFamily="18" charset="0"/>
              </a:rPr>
              <a:t>in in federated learning</a:t>
            </a:r>
            <a:endParaRPr lang="en-US" sz="2400" dirty="0">
              <a:solidFill>
                <a:srgbClr val="0033A0"/>
              </a:solidFill>
              <a:latin typeface="Times New Roman" panose="02020603050405020304" pitchFamily="18" charset="0"/>
              <a:ea typeface="Arial" charset="0"/>
              <a:cs typeface="Times New Roman" panose="02020603050405020304" pitchFamily="18" charset="0"/>
            </a:endParaRPr>
          </a:p>
        </p:txBody>
      </p:sp>
      <p:pic>
        <p:nvPicPr>
          <p:cNvPr id="73" name="Graphic 72">
            <a:extLst>
              <a:ext uri="{FF2B5EF4-FFF2-40B4-BE49-F238E27FC236}">
                <a16:creationId xmlns:a16="http://schemas.microsoft.com/office/drawing/2014/main" id="{7ECC9894-D2DE-4EF3-B6CA-41BA8629DD89}"/>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6777657" y="9515273"/>
            <a:ext cx="6639790" cy="5239576"/>
          </a:xfrm>
          <a:prstGeom prst="rect">
            <a:avLst/>
          </a:prstGeom>
        </p:spPr>
      </p:pic>
      <p:pic>
        <p:nvPicPr>
          <p:cNvPr id="75" name="Graphic 74">
            <a:extLst>
              <a:ext uri="{FF2B5EF4-FFF2-40B4-BE49-F238E27FC236}">
                <a16:creationId xmlns:a16="http://schemas.microsoft.com/office/drawing/2014/main" id="{C524EE7E-C0ED-494F-A222-E6B1CE29FB9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7377461" y="15092002"/>
            <a:ext cx="5709498" cy="5046240"/>
          </a:xfrm>
          <a:prstGeom prst="rect">
            <a:avLst/>
          </a:prstGeom>
        </p:spPr>
      </p:pic>
      <p:sp>
        <p:nvSpPr>
          <p:cNvPr id="76" name="Rectangle 75" descr="decorative">
            <a:extLst>
              <a:ext uri="{FF2B5EF4-FFF2-40B4-BE49-F238E27FC236}">
                <a16:creationId xmlns:a16="http://schemas.microsoft.com/office/drawing/2014/main" id="{C76ADCEC-AE12-4F44-91B0-859EA015E057}"/>
              </a:ext>
            </a:extLst>
          </p:cNvPr>
          <p:cNvSpPr/>
          <p:nvPr/>
        </p:nvSpPr>
        <p:spPr>
          <a:xfrm rot="5400000">
            <a:off x="20770299" y="19511827"/>
            <a:ext cx="21762720" cy="91440"/>
          </a:xfrm>
          <a:prstGeom prst="rect">
            <a:avLst/>
          </a:prstGeom>
          <a:solidFill>
            <a:srgbClr val="CAC8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TextBox 76">
            <a:extLst>
              <a:ext uri="{FF2B5EF4-FFF2-40B4-BE49-F238E27FC236}">
                <a16:creationId xmlns:a16="http://schemas.microsoft.com/office/drawing/2014/main" id="{8B3CB41A-08C6-4C15-A4C5-5F3428AA35DB}"/>
              </a:ext>
            </a:extLst>
          </p:cNvPr>
          <p:cNvSpPr txBox="1"/>
          <p:nvPr/>
        </p:nvSpPr>
        <p:spPr>
          <a:xfrm>
            <a:off x="32300726" y="9394704"/>
            <a:ext cx="4014017" cy="10367262"/>
          </a:xfrm>
          <a:prstGeom prst="rect">
            <a:avLst/>
          </a:prstGeom>
          <a:noFill/>
        </p:spPr>
        <p:txBody>
          <a:bodyPr wrap="square" rtlCol="0">
            <a:spAutoFit/>
          </a:bodyPr>
          <a:lstStyle/>
          <a:p>
            <a:pPr>
              <a:lnSpc>
                <a:spcPct val="200000"/>
              </a:lnSpc>
            </a:pPr>
            <a:r>
              <a:rPr lang="fr-FR" sz="4800" b="1" dirty="0">
                <a:solidFill>
                  <a:srgbClr val="0033A0"/>
                </a:solidFill>
                <a:latin typeface="Times New Roman" panose="02020603050405020304" pitchFamily="18" charset="0"/>
                <a:ea typeface="Arial" charset="0"/>
                <a:cs typeface="Times New Roman" panose="02020603050405020304" pitchFamily="18" charset="0"/>
              </a:rPr>
              <a:t>  </a:t>
            </a:r>
            <a:r>
              <a:rPr lang="fr-FR" sz="2800" b="1" dirty="0" err="1">
                <a:solidFill>
                  <a:srgbClr val="0033A0"/>
                </a:solidFill>
                <a:latin typeface="Times New Roman" panose="02020603050405020304" pitchFamily="18" charset="0"/>
                <a:ea typeface="Arial" charset="0"/>
                <a:cs typeface="Times New Roman" panose="02020603050405020304" pitchFamily="18" charset="0"/>
              </a:rPr>
              <a:t>Parameters</a:t>
            </a:r>
            <a:r>
              <a:rPr lang="fr-FR" sz="2800" b="1" dirty="0">
                <a:solidFill>
                  <a:srgbClr val="0033A0"/>
                </a:solidFill>
                <a:latin typeface="Times New Roman" panose="02020603050405020304" pitchFamily="18" charset="0"/>
                <a:ea typeface="Arial" charset="0"/>
                <a:cs typeface="Times New Roman" panose="02020603050405020304" pitchFamily="18" charset="0"/>
              </a:rPr>
              <a:t>:</a:t>
            </a:r>
          </a:p>
          <a:p>
            <a:pPr marL="342900" indent="-342900">
              <a:lnSpc>
                <a:spcPct val="150000"/>
              </a:lnSpc>
              <a:buFont typeface="Arial" charset="0"/>
              <a:buChar char="•"/>
            </a:pPr>
            <a:r>
              <a:rPr lang="en-US" sz="2400" b="0" i="0" u="none" strike="noStrike" baseline="0" dirty="0">
                <a:latin typeface="Times New Roman" panose="02020603050405020304" pitchFamily="18" charset="0"/>
                <a:cs typeface="Times New Roman" panose="02020603050405020304" pitchFamily="18" charset="0"/>
              </a:rPr>
              <a:t>Two-layer </a:t>
            </a:r>
            <a:r>
              <a:rPr lang="en-US" sz="2400" b="0" i="0" u="none" strike="noStrike" baseline="0" dirty="0" err="1">
                <a:latin typeface="Times New Roman" panose="02020603050405020304" pitchFamily="18" charset="0"/>
                <a:cs typeface="Times New Roman" panose="02020603050405020304" pitchFamily="18" charset="0"/>
              </a:rPr>
              <a:t>HetNet</a:t>
            </a:r>
            <a:endParaRPr lang="fr-FR" sz="2400" dirty="0">
              <a:solidFill>
                <a:srgbClr val="0033A0"/>
              </a:solidFill>
              <a:latin typeface="Times New Roman" panose="02020603050405020304" pitchFamily="18" charset="0"/>
              <a:ea typeface="Arial" charset="0"/>
              <a:cs typeface="Times New Roman" panose="02020603050405020304" pitchFamily="18" charset="0"/>
            </a:endParaRPr>
          </a:p>
          <a:p>
            <a:pPr marL="342900" indent="-342900">
              <a:lnSpc>
                <a:spcPct val="150000"/>
              </a:lnSpc>
              <a:buFont typeface="Arial" charset="0"/>
              <a:buChar char="•"/>
            </a:pPr>
            <a:r>
              <a:rPr lang="en-US" sz="2400" b="0" i="0" u="none" strike="noStrike" baseline="0" dirty="0">
                <a:latin typeface="Times New Roman" panose="02020603050405020304" pitchFamily="18" charset="0"/>
                <a:cs typeface="Times New Roman" panose="02020603050405020304" pitchFamily="18" charset="0"/>
              </a:rPr>
              <a:t>Five APs</a:t>
            </a:r>
            <a:endParaRPr lang="fr-FR" sz="2400" dirty="0">
              <a:solidFill>
                <a:srgbClr val="0033A0"/>
              </a:solidFill>
              <a:latin typeface="Times New Roman" panose="02020603050405020304" pitchFamily="18" charset="0"/>
              <a:ea typeface="Arial" charset="0"/>
              <a:cs typeface="Times New Roman" panose="02020603050405020304" pitchFamily="18" charset="0"/>
            </a:endParaRPr>
          </a:p>
          <a:p>
            <a:pPr marL="342900" indent="-342900">
              <a:lnSpc>
                <a:spcPct val="150000"/>
              </a:lnSpc>
              <a:buFont typeface="Arial" panose="020B0604020202020204" pitchFamily="34" charset="0"/>
              <a:buChar char="•"/>
            </a:pPr>
            <a:r>
              <a:rPr lang="en-US" sz="2400" b="0" i="0" u="none" strike="noStrike" baseline="0" dirty="0">
                <a:latin typeface="Times New Roman" panose="02020603050405020304" pitchFamily="18" charset="0"/>
                <a:cs typeface="Times New Roman" panose="02020603050405020304" pitchFamily="18" charset="0"/>
              </a:rPr>
              <a:t>Each AP has a disc service coverage</a:t>
            </a:r>
          </a:p>
          <a:p>
            <a:pPr marL="342900" indent="-342900">
              <a:lnSpc>
                <a:spcPct val="150000"/>
              </a:lnSpc>
              <a:buFont typeface="Arial" panose="020B0604020202020204" pitchFamily="34" charset="0"/>
              <a:buChar char="•"/>
            </a:pPr>
            <a:r>
              <a:rPr lang="fr-FR" sz="2400" dirty="0">
                <a:solidFill>
                  <a:srgbClr val="0033A0"/>
                </a:solidFill>
                <a:latin typeface="Times New Roman" panose="02020603050405020304" pitchFamily="18" charset="0"/>
                <a:ea typeface="Arial" charset="0"/>
                <a:cs typeface="Times New Roman" panose="02020603050405020304" pitchFamily="18" charset="0"/>
              </a:rPr>
              <a:t> </a:t>
            </a:r>
            <a:r>
              <a:rPr lang="en-US" sz="2400" b="0" i="0" u="none" strike="noStrike" baseline="0" dirty="0">
                <a:latin typeface="Times New Roman" panose="02020603050405020304" pitchFamily="18" charset="0"/>
                <a:cs typeface="Times New Roman" panose="02020603050405020304" pitchFamily="18" charset="0"/>
              </a:rPr>
              <a:t>maximum transmit power of AP 1 in the first layer is 30 dBm</a:t>
            </a:r>
          </a:p>
          <a:p>
            <a:pPr marL="342900" indent="-342900" algn="l">
              <a:lnSpc>
                <a:spcPct val="150000"/>
              </a:lnSpc>
              <a:buFont typeface="Arial" panose="020B0604020202020204" pitchFamily="34" charset="0"/>
              <a:buChar char="•"/>
            </a:pPr>
            <a:r>
              <a:rPr lang="en-US" sz="2400" b="0" i="0" u="none" strike="noStrike" baseline="0" dirty="0">
                <a:latin typeface="Times New Roman" panose="02020603050405020304" pitchFamily="18" charset="0"/>
                <a:cs typeface="Times New Roman" panose="02020603050405020304" pitchFamily="18" charset="0"/>
              </a:rPr>
              <a:t>maximum transmit power of</a:t>
            </a:r>
          </a:p>
          <a:p>
            <a:pPr algn="ctr">
              <a:lnSpc>
                <a:spcPct val="150000"/>
              </a:lnSpc>
            </a:pPr>
            <a:r>
              <a:rPr lang="en-US" sz="2400" b="0" i="0" u="none" strike="noStrike" baseline="0" dirty="0">
                <a:latin typeface="Times New Roman" panose="02020603050405020304" pitchFamily="18" charset="0"/>
                <a:cs typeface="Times New Roman" panose="02020603050405020304" pitchFamily="18" charset="0"/>
              </a:rPr>
              <a:t>    each AP in the second layer is 23 dBm </a:t>
            </a:r>
          </a:p>
          <a:p>
            <a:pPr marL="342900" indent="-342900" algn="l">
              <a:lnSpc>
                <a:spcPct val="150000"/>
              </a:lnSpc>
              <a:buFont typeface="Arial" panose="020B0604020202020204" pitchFamily="34" charset="0"/>
              <a:buChar char="•"/>
            </a:pPr>
            <a:r>
              <a:rPr lang="en-US" sz="2400" b="0" i="0" u="none" strike="noStrike" baseline="0" dirty="0">
                <a:latin typeface="Times New Roman" panose="02020603050405020304" pitchFamily="18" charset="0"/>
                <a:cs typeface="Times New Roman" panose="02020603050405020304" pitchFamily="18" charset="0"/>
              </a:rPr>
              <a:t>The served UE by an AP is randomly located within the service coverage of the AP.</a:t>
            </a:r>
          </a:p>
          <a:p>
            <a:pPr marL="342900" indent="-342900" algn="l">
              <a:lnSpc>
                <a:spcPct val="150000"/>
              </a:lnSpc>
              <a:buFont typeface="Arial" panose="020B0604020202020204" pitchFamily="34" charset="0"/>
              <a:buChar char="•"/>
            </a:pPr>
            <a:r>
              <a:rPr lang="en-US" sz="2400" dirty="0">
                <a:latin typeface="Times New Roman" panose="02020603050405020304" pitchFamily="18" charset="0"/>
                <a:ea typeface="Arial" charset="0"/>
                <a:cs typeface="Times New Roman" panose="02020603050405020304" pitchFamily="18" charset="0"/>
              </a:rPr>
              <a:t>Results (simulations, tables and MARL) are taken from [3]</a:t>
            </a:r>
            <a:endParaRPr lang="fr-FR" sz="2400" dirty="0">
              <a:latin typeface="Times New Roman" panose="02020603050405020304" pitchFamily="18" charset="0"/>
              <a:ea typeface="Arial" charset="0"/>
              <a:cs typeface="Times New Roman" panose="02020603050405020304" pitchFamily="18" charset="0"/>
            </a:endParaRPr>
          </a:p>
        </p:txBody>
      </p:sp>
      <p:sp>
        <p:nvSpPr>
          <p:cNvPr id="80" name="TextBox 79">
            <a:extLst>
              <a:ext uri="{FF2B5EF4-FFF2-40B4-BE49-F238E27FC236}">
                <a16:creationId xmlns:a16="http://schemas.microsoft.com/office/drawing/2014/main" id="{C7442D25-17A9-4B4E-BE43-B72675B13A9E}"/>
              </a:ext>
            </a:extLst>
          </p:cNvPr>
          <p:cNvSpPr txBox="1"/>
          <p:nvPr/>
        </p:nvSpPr>
        <p:spPr>
          <a:xfrm>
            <a:off x="33515921" y="20175957"/>
            <a:ext cx="8297495" cy="718466"/>
          </a:xfrm>
          <a:prstGeom prst="rect">
            <a:avLst/>
          </a:prstGeom>
          <a:noFill/>
        </p:spPr>
        <p:txBody>
          <a:bodyPr wrap="square" rtlCol="0">
            <a:spAutoFit/>
          </a:bodyPr>
          <a:lstStyle/>
          <a:p>
            <a:pPr>
              <a:lnSpc>
                <a:spcPct val="200000"/>
              </a:lnSpc>
            </a:pPr>
            <a:r>
              <a:rPr lang="en-US" sz="2400" b="0" i="0" u="none" strike="noStrike" baseline="0" dirty="0">
                <a:latin typeface="Times New Roman" panose="02020603050405020304" pitchFamily="18" charset="0"/>
                <a:cs typeface="Times New Roman" panose="02020603050405020304" pitchFamily="18" charset="0"/>
              </a:rPr>
              <a:t>Hyper –parameters of each local Deep Neural Network (DNN).</a:t>
            </a:r>
            <a:endParaRPr lang="fr-FR" sz="2400" dirty="0">
              <a:solidFill>
                <a:srgbClr val="0033A0"/>
              </a:solidFill>
              <a:latin typeface="Times New Roman" panose="02020603050405020304" pitchFamily="18" charset="0"/>
              <a:ea typeface="Arial" charset="0"/>
              <a:cs typeface="Times New Roman" panose="02020603050405020304" pitchFamily="18" charset="0"/>
            </a:endParaRPr>
          </a:p>
        </p:txBody>
      </p:sp>
      <p:sp>
        <p:nvSpPr>
          <p:cNvPr id="84" name="TextBox 83">
            <a:extLst>
              <a:ext uri="{FF2B5EF4-FFF2-40B4-BE49-F238E27FC236}">
                <a16:creationId xmlns:a16="http://schemas.microsoft.com/office/drawing/2014/main" id="{AE4C0C84-C0E2-4AD6-B69B-8A2549B00602}"/>
              </a:ext>
            </a:extLst>
          </p:cNvPr>
          <p:cNvSpPr txBox="1"/>
          <p:nvPr/>
        </p:nvSpPr>
        <p:spPr>
          <a:xfrm>
            <a:off x="33647107" y="22213562"/>
            <a:ext cx="8297495" cy="718466"/>
          </a:xfrm>
          <a:prstGeom prst="rect">
            <a:avLst/>
          </a:prstGeom>
          <a:noFill/>
        </p:spPr>
        <p:txBody>
          <a:bodyPr wrap="square" rtlCol="0">
            <a:spAutoFit/>
          </a:bodyPr>
          <a:lstStyle/>
          <a:p>
            <a:pPr>
              <a:lnSpc>
                <a:spcPct val="200000"/>
              </a:lnSpc>
            </a:pPr>
            <a:r>
              <a:rPr lang="en-US" sz="2400" b="0" i="0" u="none" strike="noStrike" baseline="0" dirty="0">
                <a:latin typeface="Times New Roman" panose="02020603050405020304" pitchFamily="18" charset="0"/>
                <a:cs typeface="Times New Roman" panose="02020603050405020304" pitchFamily="18" charset="0"/>
              </a:rPr>
              <a:t>Hyper –parameters of the critic Deep Neural Network (DNN).</a:t>
            </a:r>
            <a:endParaRPr lang="fr-FR" sz="2400" dirty="0">
              <a:solidFill>
                <a:srgbClr val="0033A0"/>
              </a:solidFill>
              <a:latin typeface="Times New Roman" panose="02020603050405020304" pitchFamily="18" charset="0"/>
              <a:ea typeface="Arial" charset="0"/>
              <a:cs typeface="Times New Roman" panose="02020603050405020304" pitchFamily="18" charset="0"/>
            </a:endParaRPr>
          </a:p>
        </p:txBody>
      </p:sp>
      <p:sp>
        <p:nvSpPr>
          <p:cNvPr id="86" name="TextBox 85">
            <a:extLst>
              <a:ext uri="{FF2B5EF4-FFF2-40B4-BE49-F238E27FC236}">
                <a16:creationId xmlns:a16="http://schemas.microsoft.com/office/drawing/2014/main" id="{B405948B-8211-4FE0-A3F7-81006BC97DFC}"/>
              </a:ext>
            </a:extLst>
          </p:cNvPr>
          <p:cNvSpPr txBox="1"/>
          <p:nvPr/>
        </p:nvSpPr>
        <p:spPr>
          <a:xfrm>
            <a:off x="17316889" y="31536119"/>
            <a:ext cx="3634649" cy="923330"/>
          </a:xfrm>
          <a:prstGeom prst="rect">
            <a:avLst/>
          </a:prstGeom>
          <a:noFill/>
        </p:spPr>
        <p:txBody>
          <a:bodyPr wrap="none" rtlCol="0">
            <a:spAutoFit/>
          </a:bodyPr>
          <a:lstStyle/>
          <a:p>
            <a:r>
              <a:rPr lang="en-US" sz="5400" b="1" dirty="0">
                <a:solidFill>
                  <a:schemeClr val="bg1"/>
                </a:solidFill>
                <a:latin typeface="Times New Roman" panose="02020603050405020304" pitchFamily="18" charset="0"/>
                <a:ea typeface="Arial" charset="0"/>
                <a:cs typeface="Times New Roman" panose="02020603050405020304" pitchFamily="18" charset="0"/>
              </a:rPr>
              <a:t>References:</a:t>
            </a:r>
          </a:p>
        </p:txBody>
      </p:sp>
      <p:sp>
        <p:nvSpPr>
          <p:cNvPr id="87" name="TextBox 86">
            <a:extLst>
              <a:ext uri="{FF2B5EF4-FFF2-40B4-BE49-F238E27FC236}">
                <a16:creationId xmlns:a16="http://schemas.microsoft.com/office/drawing/2014/main" id="{86E57A66-4FD9-474B-A9CC-0EE140B6E3A3}"/>
              </a:ext>
            </a:extLst>
          </p:cNvPr>
          <p:cNvSpPr txBox="1"/>
          <p:nvPr/>
        </p:nvSpPr>
        <p:spPr>
          <a:xfrm>
            <a:off x="21168205" y="31186783"/>
            <a:ext cx="22249242" cy="1785104"/>
          </a:xfrm>
          <a:prstGeom prst="rect">
            <a:avLst/>
          </a:prstGeom>
          <a:noFill/>
        </p:spPr>
        <p:txBody>
          <a:bodyPr wrap="square" rtlCol="0">
            <a:spAutoFit/>
          </a:bodyPr>
          <a:lstStyle/>
          <a:p>
            <a:pPr algn="l">
              <a:buFont typeface="+mj-lt"/>
              <a:buAutoNum type="arabicPeriod"/>
            </a:pPr>
            <a:r>
              <a:rPr lang="en-US" sz="2200" dirty="0">
                <a:solidFill>
                  <a:schemeClr val="bg1"/>
                </a:solidFill>
                <a:latin typeface="Times New Roman" panose="02020603050405020304" pitchFamily="18" charset="0"/>
                <a:ea typeface="Arial" charset="0"/>
                <a:cs typeface="Times New Roman" panose="02020603050405020304" pitchFamily="18" charset="0"/>
              </a:rPr>
              <a:t> </a:t>
            </a:r>
            <a:r>
              <a:rPr lang="en-US" sz="2200" b="0" i="0" dirty="0">
                <a:solidFill>
                  <a:schemeClr val="bg1"/>
                </a:solidFill>
                <a:effectLst/>
                <a:latin typeface="Times New Roman" panose="02020603050405020304" pitchFamily="18" charset="0"/>
                <a:cs typeface="Times New Roman" panose="02020603050405020304" pitchFamily="18" charset="0"/>
              </a:rPr>
              <a:t>X. Cao, T. Ba, S. </a:t>
            </a:r>
            <a:r>
              <a:rPr lang="en-US" sz="2200" b="0" i="0" dirty="0" err="1">
                <a:solidFill>
                  <a:schemeClr val="bg1"/>
                </a:solidFill>
                <a:effectLst/>
                <a:latin typeface="Times New Roman" panose="02020603050405020304" pitchFamily="18" charset="0"/>
                <a:cs typeface="Times New Roman" panose="02020603050405020304" pitchFamily="18" charset="0"/>
              </a:rPr>
              <a:t>Diggavi</a:t>
            </a:r>
            <a:r>
              <a:rPr lang="en-US" sz="2200" b="0" i="0" dirty="0">
                <a:solidFill>
                  <a:schemeClr val="bg1"/>
                </a:solidFill>
                <a:effectLst/>
                <a:latin typeface="Times New Roman" panose="02020603050405020304" pitchFamily="18" charset="0"/>
                <a:cs typeface="Times New Roman" panose="02020603050405020304" pitchFamily="18" charset="0"/>
              </a:rPr>
              <a:t>, Y. C. </a:t>
            </a:r>
            <a:r>
              <a:rPr lang="en-US" sz="2200" b="0" i="0" dirty="0" err="1">
                <a:solidFill>
                  <a:schemeClr val="bg1"/>
                </a:solidFill>
                <a:effectLst/>
                <a:latin typeface="Times New Roman" panose="02020603050405020304" pitchFamily="18" charset="0"/>
                <a:cs typeface="Times New Roman" panose="02020603050405020304" pitchFamily="18" charset="0"/>
              </a:rPr>
              <a:t>Eldar</a:t>
            </a:r>
            <a:r>
              <a:rPr lang="en-US" sz="2200" b="0" i="0" dirty="0">
                <a:solidFill>
                  <a:schemeClr val="bg1"/>
                </a:solidFill>
                <a:effectLst/>
                <a:latin typeface="Times New Roman" panose="02020603050405020304" pitchFamily="18" charset="0"/>
                <a:cs typeface="Times New Roman" panose="02020603050405020304" pitchFamily="18" charset="0"/>
              </a:rPr>
              <a:t>, K. B. </a:t>
            </a:r>
            <a:r>
              <a:rPr lang="en-US" sz="2200" b="0" i="0" dirty="0" err="1">
                <a:solidFill>
                  <a:schemeClr val="bg1"/>
                </a:solidFill>
                <a:effectLst/>
                <a:latin typeface="Times New Roman" panose="02020603050405020304" pitchFamily="18" charset="0"/>
                <a:cs typeface="Times New Roman" panose="02020603050405020304" pitchFamily="18" charset="0"/>
              </a:rPr>
              <a:t>Letaief</a:t>
            </a:r>
            <a:r>
              <a:rPr lang="en-US" sz="2200" b="0" i="0" dirty="0">
                <a:solidFill>
                  <a:schemeClr val="bg1"/>
                </a:solidFill>
                <a:effectLst/>
                <a:latin typeface="Times New Roman" panose="02020603050405020304" pitchFamily="18" charset="0"/>
                <a:cs typeface="Times New Roman" panose="02020603050405020304" pitchFamily="18" charset="0"/>
              </a:rPr>
              <a:t>, H. V. Poor, and J. Zhang, "Communication-efficient distributed learning: An overview," </a:t>
            </a:r>
            <a:r>
              <a:rPr lang="en-US" sz="2200" b="0" i="1" dirty="0">
                <a:solidFill>
                  <a:schemeClr val="bg1"/>
                </a:solidFill>
                <a:effectLst/>
                <a:latin typeface="Times New Roman" panose="02020603050405020304" pitchFamily="18" charset="0"/>
                <a:cs typeface="Times New Roman" panose="02020603050405020304" pitchFamily="18" charset="0"/>
              </a:rPr>
              <a:t>IEEE Journal on Selected Areas in Communications</a:t>
            </a:r>
            <a:r>
              <a:rPr lang="en-US" sz="2200" b="0" i="0" dirty="0">
                <a:solidFill>
                  <a:schemeClr val="bg1"/>
                </a:solidFill>
                <a:effectLst/>
                <a:latin typeface="Times New Roman" panose="02020603050405020304" pitchFamily="18" charset="0"/>
                <a:cs typeface="Times New Roman" panose="02020603050405020304" pitchFamily="18" charset="0"/>
              </a:rPr>
              <a:t>, 2023.</a:t>
            </a:r>
          </a:p>
          <a:p>
            <a:pPr algn="l">
              <a:buFont typeface="+mj-lt"/>
              <a:buAutoNum type="arabicPeriod"/>
            </a:pPr>
            <a:r>
              <a:rPr lang="en-US" sz="2200" b="0" i="0" dirty="0">
                <a:solidFill>
                  <a:schemeClr val="bg1"/>
                </a:solidFill>
                <a:effectLst/>
                <a:latin typeface="Times New Roman" panose="02020603050405020304" pitchFamily="18" charset="0"/>
                <a:cs typeface="Times New Roman" panose="02020603050405020304" pitchFamily="18" charset="0"/>
              </a:rPr>
              <a:t>H. B. McMahan, E. Moore, D. Ramage, and B. </a:t>
            </a:r>
            <a:r>
              <a:rPr lang="en-US" sz="2200" b="0" i="0" dirty="0" err="1">
                <a:solidFill>
                  <a:schemeClr val="bg1"/>
                </a:solidFill>
                <a:effectLst/>
                <a:latin typeface="Times New Roman" panose="02020603050405020304" pitchFamily="18" charset="0"/>
                <a:cs typeface="Times New Roman" panose="02020603050405020304" pitchFamily="18" charset="0"/>
              </a:rPr>
              <a:t>Agüera</a:t>
            </a:r>
            <a:r>
              <a:rPr lang="en-US" sz="2200" b="0" i="0" dirty="0">
                <a:solidFill>
                  <a:schemeClr val="bg1"/>
                </a:solidFill>
                <a:effectLst/>
                <a:latin typeface="Times New Roman" panose="02020603050405020304" pitchFamily="18" charset="0"/>
                <a:cs typeface="Times New Roman" panose="02020603050405020304" pitchFamily="18" charset="0"/>
              </a:rPr>
              <a:t> y </a:t>
            </a:r>
            <a:r>
              <a:rPr lang="en-US" sz="2200" b="0" i="0" dirty="0" err="1">
                <a:solidFill>
                  <a:schemeClr val="bg1"/>
                </a:solidFill>
                <a:effectLst/>
                <a:latin typeface="Times New Roman" panose="02020603050405020304" pitchFamily="18" charset="0"/>
                <a:cs typeface="Times New Roman" panose="02020603050405020304" pitchFamily="18" charset="0"/>
              </a:rPr>
              <a:t>Arcas</a:t>
            </a:r>
            <a:r>
              <a:rPr lang="en-US" sz="2200" b="0" i="0" dirty="0">
                <a:solidFill>
                  <a:schemeClr val="bg1"/>
                </a:solidFill>
                <a:effectLst/>
                <a:latin typeface="Times New Roman" panose="02020603050405020304" pitchFamily="18" charset="0"/>
                <a:cs typeface="Times New Roman" panose="02020603050405020304" pitchFamily="18" charset="0"/>
              </a:rPr>
              <a:t>, "Federated learning of deep networks using model averaging," </a:t>
            </a:r>
            <a:r>
              <a:rPr lang="en-US" sz="2200" b="0" i="1" dirty="0" err="1">
                <a:solidFill>
                  <a:schemeClr val="bg1"/>
                </a:solidFill>
                <a:effectLst/>
                <a:latin typeface="Times New Roman" panose="02020603050405020304" pitchFamily="18" charset="0"/>
                <a:cs typeface="Times New Roman" panose="02020603050405020304" pitchFamily="18" charset="0"/>
              </a:rPr>
              <a:t>arXiv</a:t>
            </a:r>
            <a:r>
              <a:rPr lang="en-US" sz="2200" b="0" i="1" dirty="0">
                <a:solidFill>
                  <a:schemeClr val="bg1"/>
                </a:solidFill>
                <a:effectLst/>
                <a:latin typeface="Times New Roman" panose="02020603050405020304" pitchFamily="18" charset="0"/>
                <a:cs typeface="Times New Roman" panose="02020603050405020304" pitchFamily="18" charset="0"/>
              </a:rPr>
              <a:t> preprint arXiv:1602.05629</a:t>
            </a:r>
            <a:r>
              <a:rPr lang="en-US" sz="2200" b="0" i="0" dirty="0">
                <a:solidFill>
                  <a:schemeClr val="bg1"/>
                </a:solidFill>
                <a:effectLst/>
                <a:latin typeface="Times New Roman" panose="02020603050405020304" pitchFamily="18" charset="0"/>
                <a:cs typeface="Times New Roman" panose="02020603050405020304" pitchFamily="18" charset="0"/>
              </a:rPr>
              <a:t>, vol. 2, no. 2, 2016.</a:t>
            </a:r>
          </a:p>
          <a:p>
            <a:pPr algn="l">
              <a:buFont typeface="+mj-lt"/>
              <a:buAutoNum type="arabicPeriod"/>
            </a:pPr>
            <a:r>
              <a:rPr lang="en-US" sz="2200" b="0" i="0" dirty="0">
                <a:solidFill>
                  <a:schemeClr val="bg1"/>
                </a:solidFill>
                <a:effectLst/>
                <a:latin typeface="Times New Roman" panose="02020603050405020304" pitchFamily="18" charset="0"/>
                <a:cs typeface="Times New Roman" panose="02020603050405020304" pitchFamily="18" charset="0"/>
              </a:rPr>
              <a:t>L. Zhang and Y.-C. Liang, "Deep reinforcement learning for multiagent power control in heterogeneous networks," </a:t>
            </a:r>
            <a:r>
              <a:rPr lang="en-US" sz="2200" b="0" i="1" dirty="0">
                <a:solidFill>
                  <a:schemeClr val="bg1"/>
                </a:solidFill>
                <a:effectLst/>
                <a:latin typeface="Times New Roman" panose="02020603050405020304" pitchFamily="18" charset="0"/>
                <a:cs typeface="Times New Roman" panose="02020603050405020304" pitchFamily="18" charset="0"/>
              </a:rPr>
              <a:t>IEEE Transactions on Wireless Communications</a:t>
            </a:r>
            <a:r>
              <a:rPr lang="en-US" sz="2200" b="0" i="0" dirty="0">
                <a:solidFill>
                  <a:schemeClr val="bg1"/>
                </a:solidFill>
                <a:effectLst/>
                <a:latin typeface="Times New Roman" panose="02020603050405020304" pitchFamily="18" charset="0"/>
                <a:cs typeface="Times New Roman" panose="02020603050405020304" pitchFamily="18" charset="0"/>
              </a:rPr>
              <a:t>, vol. 20, no. 4, pp. 2551–2564, 2020.</a:t>
            </a:r>
          </a:p>
        </p:txBody>
      </p:sp>
      <p:graphicFrame>
        <p:nvGraphicFramePr>
          <p:cNvPr id="2" name="Object 1">
            <a:extLst>
              <a:ext uri="{FF2B5EF4-FFF2-40B4-BE49-F238E27FC236}">
                <a16:creationId xmlns:a16="http://schemas.microsoft.com/office/drawing/2014/main" id="{A4A90BC4-7260-4427-8342-7A78E69131C6}"/>
              </a:ext>
            </a:extLst>
          </p:cNvPr>
          <p:cNvGraphicFramePr>
            <a:graphicFrameLocks noChangeAspect="1"/>
          </p:cNvGraphicFramePr>
          <p:nvPr>
            <p:extLst>
              <p:ext uri="{D42A27DB-BD31-4B8C-83A1-F6EECF244321}">
                <p14:modId xmlns:p14="http://schemas.microsoft.com/office/powerpoint/2010/main" val="2307261344"/>
              </p:ext>
            </p:extLst>
          </p:nvPr>
        </p:nvGraphicFramePr>
        <p:xfrm>
          <a:off x="32056590" y="22911856"/>
          <a:ext cx="11030369" cy="2165886"/>
        </p:xfrm>
        <a:graphic>
          <a:graphicData uri="http://schemas.openxmlformats.org/presentationml/2006/ole">
            <mc:AlternateContent xmlns:mc="http://schemas.openxmlformats.org/markup-compatibility/2006">
              <mc:Choice xmlns:v="urn:schemas-microsoft-com:vml" Requires="v">
                <p:oleObj spid="_x0000_s1076" name="Visio" r:id="rId15" imgW="7353493" imgH="2086072" progId="Visio.Drawing.15">
                  <p:embed/>
                </p:oleObj>
              </mc:Choice>
              <mc:Fallback>
                <p:oleObj name="Visio" r:id="rId15" imgW="7353493" imgH="2086072" progId="Visio.Drawing.15">
                  <p:embed/>
                  <p:pic>
                    <p:nvPicPr>
                      <p:cNvPr id="0" name=""/>
                      <p:cNvPicPr/>
                      <p:nvPr/>
                    </p:nvPicPr>
                    <p:blipFill>
                      <a:blip r:embed="rId16"/>
                      <a:stretch>
                        <a:fillRect/>
                      </a:stretch>
                    </p:blipFill>
                    <p:spPr>
                      <a:xfrm>
                        <a:off x="32056590" y="22911856"/>
                        <a:ext cx="11030369" cy="2165886"/>
                      </a:xfrm>
                      <a:prstGeom prst="rect">
                        <a:avLst/>
                      </a:prstGeom>
                    </p:spPr>
                  </p:pic>
                </p:oleObj>
              </mc:Fallback>
            </mc:AlternateContent>
          </a:graphicData>
        </a:graphic>
      </p:graphicFrame>
      <p:pic>
        <p:nvPicPr>
          <p:cNvPr id="4" name="Graphic 3">
            <a:extLst>
              <a:ext uri="{FF2B5EF4-FFF2-40B4-BE49-F238E27FC236}">
                <a16:creationId xmlns:a16="http://schemas.microsoft.com/office/drawing/2014/main" id="{BEE83A09-8963-4057-BF04-4012B4B9A919}"/>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32777132" y="20916738"/>
            <a:ext cx="9368949" cy="1511702"/>
          </a:xfrm>
          <a:prstGeom prst="rect">
            <a:avLst/>
          </a:prstGeom>
        </p:spPr>
      </p:pic>
    </p:spTree>
    <p:extLst>
      <p:ext uri="{BB962C8B-B14F-4D97-AF65-F5344CB8AC3E}">
        <p14:creationId xmlns:p14="http://schemas.microsoft.com/office/powerpoint/2010/main" val="2559391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2536</TotalTime>
  <Words>738</Words>
  <Application>Microsoft Office PowerPoint</Application>
  <PresentationFormat>Custom</PresentationFormat>
  <Paragraphs>57</Paragraphs>
  <Slides>1</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7" baseType="lpstr">
      <vt:lpstr>Arial</vt:lpstr>
      <vt:lpstr>Calibri</vt:lpstr>
      <vt:lpstr>Calibri Light</vt:lpstr>
      <vt:lpstr>Times New Roman</vt:lpstr>
      <vt:lpstr>Office Theme</vt:lpstr>
      <vt:lpstr>Visio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Zavareh Bozorgasl</cp:lastModifiedBy>
  <cp:revision>94</cp:revision>
  <dcterms:created xsi:type="dcterms:W3CDTF">2019-03-06T20:11:22Z</dcterms:created>
  <dcterms:modified xsi:type="dcterms:W3CDTF">2024-04-09T17:21:40Z</dcterms:modified>
</cp:coreProperties>
</file>

<file path=docProps/thumbnail.jpeg>
</file>